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9" r:id="rId3"/>
    <p:sldId id="270" r:id="rId4"/>
    <p:sldId id="271" r:id="rId5"/>
    <p:sldId id="257" r:id="rId6"/>
    <p:sldId id="266" r:id="rId7"/>
    <p:sldId id="267" r:id="rId8"/>
    <p:sldId id="258" r:id="rId9"/>
    <p:sldId id="259" r:id="rId10"/>
    <p:sldId id="260" r:id="rId11"/>
    <p:sldId id="262" r:id="rId12"/>
    <p:sldId id="268" r:id="rId13"/>
    <p:sldId id="264" r:id="rId14"/>
    <p:sldId id="265" r:id="rId15"/>
    <p:sldId id="263" r:id="rId16"/>
    <p:sldId id="27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C5FD50-F0BB-426F-AB07-D0C534828199}" v="24" dt="2024-07-29T02:52:09.3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37"/>
  </p:normalViewPr>
  <p:slideViewPr>
    <p:cSldViewPr snapToGrid="0">
      <p:cViewPr varScale="1">
        <p:scale>
          <a:sx n="103" d="100"/>
          <a:sy n="103" d="100"/>
        </p:scale>
        <p:origin x="89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FF33B2-C543-416D-B166-FB9E50CC031D}" type="datetimeFigureOut">
              <a:rPr lang="en-IN" smtClean="0"/>
              <a:t>30/07/24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D4EF5B31-F223-4F3D-BA15-83306FD34658}" type="slidenum">
              <a:rPr lang="en-IN" smtClean="0"/>
              <a:t>‹#›</a:t>
            </a:fld>
            <a:endParaRPr lang="en-IN"/>
          </a:p>
        </p:txBody>
      </p:sp>
    </p:spTree>
    <p:extLst>
      <p:ext uri="{BB962C8B-B14F-4D97-AF65-F5344CB8AC3E}">
        <p14:creationId xmlns:p14="http://schemas.microsoft.com/office/powerpoint/2010/main" val="544430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FF33B2-C543-416D-B166-FB9E50CC031D}" type="datetimeFigureOut">
              <a:rPr lang="en-IN" smtClean="0"/>
              <a:t>30/07/24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4EF5B31-F223-4F3D-BA15-83306FD34658}" type="slidenum">
              <a:rPr lang="en-IN" smtClean="0"/>
              <a:t>‹#›</a:t>
            </a:fld>
            <a:endParaRPr lang="en-IN"/>
          </a:p>
        </p:txBody>
      </p:sp>
    </p:spTree>
    <p:extLst>
      <p:ext uri="{BB962C8B-B14F-4D97-AF65-F5344CB8AC3E}">
        <p14:creationId xmlns:p14="http://schemas.microsoft.com/office/powerpoint/2010/main" val="757858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FF33B2-C543-416D-B166-FB9E50CC031D}" type="datetimeFigureOut">
              <a:rPr lang="en-IN" smtClean="0"/>
              <a:t>30/07/24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4EF5B31-F223-4F3D-BA15-83306FD34658}" type="slidenum">
              <a:rPr lang="en-IN" smtClean="0"/>
              <a:t>‹#›</a:t>
            </a:fld>
            <a:endParaRPr lang="en-IN"/>
          </a:p>
        </p:txBody>
      </p:sp>
    </p:spTree>
    <p:extLst>
      <p:ext uri="{BB962C8B-B14F-4D97-AF65-F5344CB8AC3E}">
        <p14:creationId xmlns:p14="http://schemas.microsoft.com/office/powerpoint/2010/main" val="4213112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FF33B2-C543-416D-B166-FB9E50CC031D}" type="datetimeFigureOut">
              <a:rPr lang="en-IN" smtClean="0"/>
              <a:t>30/07/24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4EF5B31-F223-4F3D-BA15-83306FD34658}" type="slidenum">
              <a:rPr lang="en-IN" smtClean="0"/>
              <a:t>‹#›</a:t>
            </a:fld>
            <a:endParaRPr lang="en-IN"/>
          </a:p>
        </p:txBody>
      </p:sp>
    </p:spTree>
    <p:extLst>
      <p:ext uri="{BB962C8B-B14F-4D97-AF65-F5344CB8AC3E}">
        <p14:creationId xmlns:p14="http://schemas.microsoft.com/office/powerpoint/2010/main" val="2761995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11FF33B2-C543-416D-B166-FB9E50CC031D}" type="datetimeFigureOut">
              <a:rPr lang="en-IN" smtClean="0"/>
              <a:t>30/07/24</a:t>
            </a:fld>
            <a:endParaRPr lang="en-IN"/>
          </a:p>
        </p:txBody>
      </p:sp>
      <p:sp>
        <p:nvSpPr>
          <p:cNvPr id="5" name="Footer Placeholder 4"/>
          <p:cNvSpPr>
            <a:spLocks noGrp="1"/>
          </p:cNvSpPr>
          <p:nvPr>
            <p:ph type="ftr" sz="quarter" idx="11"/>
          </p:nvPr>
        </p:nvSpPr>
        <p:spPr>
          <a:xfrm>
            <a:off x="2182708" y="6272784"/>
            <a:ext cx="6327648" cy="365125"/>
          </a:xfrm>
        </p:spPr>
        <p:txBody>
          <a:bodyPr/>
          <a:lstStyle/>
          <a:p>
            <a:endParaRPr lang="en-IN"/>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D4EF5B31-F223-4F3D-BA15-83306FD34658}" type="slidenum">
              <a:rPr lang="en-IN" smtClean="0"/>
              <a:t>‹#›</a:t>
            </a:fld>
            <a:endParaRPr lang="en-IN"/>
          </a:p>
        </p:txBody>
      </p:sp>
    </p:spTree>
    <p:extLst>
      <p:ext uri="{BB962C8B-B14F-4D97-AF65-F5344CB8AC3E}">
        <p14:creationId xmlns:p14="http://schemas.microsoft.com/office/powerpoint/2010/main" val="4197999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1FF33B2-C543-416D-B166-FB9E50CC031D}" type="datetimeFigureOut">
              <a:rPr lang="en-IN" smtClean="0"/>
              <a:t>30/07/24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4EF5B31-F223-4F3D-BA15-83306FD34658}" type="slidenum">
              <a:rPr lang="en-IN" smtClean="0"/>
              <a:t>‹#›</a:t>
            </a:fld>
            <a:endParaRPr lang="en-IN"/>
          </a:p>
        </p:txBody>
      </p:sp>
    </p:spTree>
    <p:extLst>
      <p:ext uri="{BB962C8B-B14F-4D97-AF65-F5344CB8AC3E}">
        <p14:creationId xmlns:p14="http://schemas.microsoft.com/office/powerpoint/2010/main" val="3299900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FF33B2-C543-416D-B166-FB9E50CC031D}" type="datetimeFigureOut">
              <a:rPr lang="en-IN" smtClean="0"/>
              <a:t>30/07/24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4EF5B31-F223-4F3D-BA15-83306FD34658}" type="slidenum">
              <a:rPr lang="en-IN" smtClean="0"/>
              <a:t>‹#›</a:t>
            </a:fld>
            <a:endParaRPr lang="en-IN"/>
          </a:p>
        </p:txBody>
      </p:sp>
    </p:spTree>
    <p:extLst>
      <p:ext uri="{BB962C8B-B14F-4D97-AF65-F5344CB8AC3E}">
        <p14:creationId xmlns:p14="http://schemas.microsoft.com/office/powerpoint/2010/main" val="1792222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1FF33B2-C543-416D-B166-FB9E50CC031D}" type="datetimeFigureOut">
              <a:rPr lang="en-IN" smtClean="0"/>
              <a:t>30/07/24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4EF5B31-F223-4F3D-BA15-83306FD34658}" type="slidenum">
              <a:rPr lang="en-IN" smtClean="0"/>
              <a:t>‹#›</a:t>
            </a:fld>
            <a:endParaRPr lang="en-IN"/>
          </a:p>
        </p:txBody>
      </p:sp>
    </p:spTree>
    <p:extLst>
      <p:ext uri="{BB962C8B-B14F-4D97-AF65-F5344CB8AC3E}">
        <p14:creationId xmlns:p14="http://schemas.microsoft.com/office/powerpoint/2010/main" val="2452736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FF33B2-C543-416D-B166-FB9E50CC031D}" type="datetimeFigureOut">
              <a:rPr lang="en-IN" smtClean="0"/>
              <a:t>30/07/24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4EF5B31-F223-4F3D-BA15-83306FD34658}" type="slidenum">
              <a:rPr lang="en-IN" smtClean="0"/>
              <a:t>‹#›</a:t>
            </a:fld>
            <a:endParaRPr lang="en-IN"/>
          </a:p>
        </p:txBody>
      </p:sp>
    </p:spTree>
    <p:extLst>
      <p:ext uri="{BB962C8B-B14F-4D97-AF65-F5344CB8AC3E}">
        <p14:creationId xmlns:p14="http://schemas.microsoft.com/office/powerpoint/2010/main" val="1863897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FF33B2-C543-416D-B166-FB9E50CC031D}" type="datetimeFigureOut">
              <a:rPr lang="en-IN" smtClean="0"/>
              <a:t>30/07/24</a:t>
            </a:fld>
            <a:endParaRPr lang="en-IN"/>
          </a:p>
        </p:txBody>
      </p:sp>
      <p:sp>
        <p:nvSpPr>
          <p:cNvPr id="6" name="Footer Placeholder 5"/>
          <p:cNvSpPr>
            <a:spLocks noGrp="1"/>
          </p:cNvSpPr>
          <p:nvPr>
            <p:ph type="ftr" sz="quarter" idx="11"/>
          </p:nvPr>
        </p:nvSpPr>
        <p:spPr/>
        <p:txBody>
          <a:bodyPr/>
          <a:lstStyle/>
          <a:p>
            <a:endParaRPr lang="en-IN"/>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D4EF5B31-F223-4F3D-BA15-83306FD34658}" type="slidenum">
              <a:rPr lang="en-IN" smtClean="0"/>
              <a:t>‹#›</a:t>
            </a:fld>
            <a:endParaRPr lang="en-IN"/>
          </a:p>
        </p:txBody>
      </p:sp>
    </p:spTree>
    <p:extLst>
      <p:ext uri="{BB962C8B-B14F-4D97-AF65-F5344CB8AC3E}">
        <p14:creationId xmlns:p14="http://schemas.microsoft.com/office/powerpoint/2010/main" val="601640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FF33B2-C543-416D-B166-FB9E50CC031D}" type="datetimeFigureOut">
              <a:rPr lang="en-IN" smtClean="0"/>
              <a:t>30/07/24</a:t>
            </a:fld>
            <a:endParaRPr lang="en-IN"/>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D4EF5B31-F223-4F3D-BA15-83306FD34658}" type="slidenum">
              <a:rPr lang="en-IN" smtClean="0"/>
              <a:t>‹#›</a:t>
            </a:fld>
            <a:endParaRPr lang="en-IN"/>
          </a:p>
        </p:txBody>
      </p:sp>
    </p:spTree>
    <p:extLst>
      <p:ext uri="{BB962C8B-B14F-4D97-AF65-F5344CB8AC3E}">
        <p14:creationId xmlns:p14="http://schemas.microsoft.com/office/powerpoint/2010/main" val="982150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11FF33B2-C543-416D-B166-FB9E50CC031D}" type="datetimeFigureOut">
              <a:rPr lang="en-IN" smtClean="0"/>
              <a:t>30/07/24</a:t>
            </a:fld>
            <a:endParaRPr lang="en-IN"/>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IN"/>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D4EF5B31-F223-4F3D-BA15-83306FD34658}" type="slidenum">
              <a:rPr lang="en-IN" smtClean="0"/>
              <a:t>‹#›</a:t>
            </a:fld>
            <a:endParaRPr lang="en-IN"/>
          </a:p>
        </p:txBody>
      </p:sp>
    </p:spTree>
    <p:extLst>
      <p:ext uri="{BB962C8B-B14F-4D97-AF65-F5344CB8AC3E}">
        <p14:creationId xmlns:p14="http://schemas.microsoft.com/office/powerpoint/2010/main" val="25354103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8" Type="http://schemas.openxmlformats.org/officeDocument/2006/relationships/hyperlink" Target="https://www.torquenews.com/1063/honda-slogan-promises-blue-skies-our-children" TargetMode="External"/><Relationship Id="rId13" Type="http://schemas.openxmlformats.org/officeDocument/2006/relationships/image" Target="../media/image2.png"/><Relationship Id="rId3" Type="http://schemas.microsoft.com/office/2007/relationships/hdphoto" Target="../media/hdphoto2.wdp"/><Relationship Id="rId7" Type="http://schemas.openxmlformats.org/officeDocument/2006/relationships/hyperlink" Target="https://global.honda/en/sustainability/integratedreport/corporate-strategy/" TargetMode="External"/><Relationship Id="rId12" Type="http://schemas.openxmlformats.org/officeDocument/2006/relationships/hyperlink" Target="https://mission-statement.com/honda/" TargetMode="Externa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hyperlink" Target="https://www.hondacanadamfg.ca/our-products/" TargetMode="External"/><Relationship Id="rId11" Type="http://schemas.openxmlformats.org/officeDocument/2006/relationships/hyperlink" Target="https://strategicmanagementinsight.com/swot-analyses/honda-swot-analysis/" TargetMode="External"/><Relationship Id="rId5" Type="http://schemas.openxmlformats.org/officeDocument/2006/relationships/hyperlink" Target="https://www.hondacanadamfg.ca/our-company/" TargetMode="External"/><Relationship Id="rId10" Type="http://schemas.openxmlformats.org/officeDocument/2006/relationships/hyperlink" Target="https://www.hondacanada.ca/home" TargetMode="External"/><Relationship Id="rId4" Type="http://schemas.openxmlformats.org/officeDocument/2006/relationships/image" Target="../media/image21.jpg"/><Relationship Id="rId9" Type="http://schemas.openxmlformats.org/officeDocument/2006/relationships/hyperlink" Target="https://www.hondacanada.ca/environment" TargetMode="Externa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9A1D830-E73C-47A9-A534-323CEEFF5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F69FBEC-4C47-4288-962D-3FC20C79F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02C1B4-238E-A4BB-272D-FC10383A3EEF}"/>
              </a:ext>
            </a:extLst>
          </p:cNvPr>
          <p:cNvSpPr>
            <a:spLocks noGrp="1"/>
          </p:cNvSpPr>
          <p:nvPr>
            <p:ph type="ctrTitle"/>
          </p:nvPr>
        </p:nvSpPr>
        <p:spPr>
          <a:xfrm>
            <a:off x="7534654" y="751561"/>
            <a:ext cx="3681034" cy="3604367"/>
          </a:xfrm>
        </p:spPr>
        <p:txBody>
          <a:bodyPr anchor="b">
            <a:normAutofit fontScale="90000"/>
          </a:bodyPr>
          <a:lstStyle/>
          <a:p>
            <a:r>
              <a:rPr lang="en-IN" dirty="0">
                <a:solidFill>
                  <a:srgbClr val="FF0000"/>
                </a:solidFill>
              </a:rPr>
              <a:t>HONDA Canada</a:t>
            </a:r>
            <a:br>
              <a:rPr lang="en-IN" sz="7200" dirty="0"/>
            </a:br>
            <a:br>
              <a:rPr lang="en-IN" sz="7200" dirty="0"/>
            </a:br>
            <a:endParaRPr lang="en-IN" sz="7200" dirty="0"/>
          </a:p>
        </p:txBody>
      </p:sp>
      <p:pic>
        <p:nvPicPr>
          <p:cNvPr id="5" name="Picture 4">
            <a:extLst>
              <a:ext uri="{FF2B5EF4-FFF2-40B4-BE49-F238E27FC236}">
                <a16:creationId xmlns:a16="http://schemas.microsoft.com/office/drawing/2014/main" id="{5BF01AC9-F35D-923E-4352-46938B1EB982}"/>
              </a:ext>
            </a:extLst>
          </p:cNvPr>
          <p:cNvPicPr>
            <a:picLocks noChangeAspect="1"/>
          </p:cNvPicPr>
          <p:nvPr/>
        </p:nvPicPr>
        <p:blipFill>
          <a:blip r:embed="rId4">
            <a:extLst>
              <a:ext uri="{28A0092B-C50C-407E-A947-70E740481C1C}">
                <a14:useLocalDpi xmlns:a14="http://schemas.microsoft.com/office/drawing/2010/main" val="0"/>
              </a:ext>
            </a:extLst>
          </a:blip>
          <a:srcRect l="10254" r="22575" b="-1"/>
          <a:stretch/>
        </p:blipFill>
        <p:spPr>
          <a:xfrm>
            <a:off x="20" y="10"/>
            <a:ext cx="6901088" cy="6857990"/>
          </a:xfrm>
          <a:prstGeom prst="rect">
            <a:avLst/>
          </a:prstGeom>
        </p:spPr>
      </p:pic>
      <p:grpSp>
        <p:nvGrpSpPr>
          <p:cNvPr id="24" name="Group 23">
            <a:extLst>
              <a:ext uri="{FF2B5EF4-FFF2-40B4-BE49-F238E27FC236}">
                <a16:creationId xmlns:a16="http://schemas.microsoft.com/office/drawing/2014/main" id="{54F6FC82-E588-4DA0-8096-0C3BD54F17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4" y="6229681"/>
            <a:ext cx="457200" cy="457200"/>
            <a:chOff x="11361456" y="6195813"/>
            <a:chExt cx="548640" cy="548640"/>
          </a:xfrm>
        </p:grpSpPr>
        <p:sp>
          <p:nvSpPr>
            <p:cNvPr id="25" name="Oval 24">
              <a:extLst>
                <a:ext uri="{FF2B5EF4-FFF2-40B4-BE49-F238E27FC236}">
                  <a16:creationId xmlns:a16="http://schemas.microsoft.com/office/drawing/2014/main" id="{E8898E90-044F-45FF-8B4D-CE0F6A630A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6" name="Oval 25">
              <a:extLst>
                <a:ext uri="{FF2B5EF4-FFF2-40B4-BE49-F238E27FC236}">
                  <a16:creationId xmlns:a16="http://schemas.microsoft.com/office/drawing/2014/main" id="{923BF161-A852-4DA5-BB4C-2DFC336B7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3" name="Subtitle 2">
            <a:extLst>
              <a:ext uri="{FF2B5EF4-FFF2-40B4-BE49-F238E27FC236}">
                <a16:creationId xmlns:a16="http://schemas.microsoft.com/office/drawing/2014/main" id="{AAC314B3-867D-4021-0828-ED3ADC73EDCE}"/>
              </a:ext>
            </a:extLst>
          </p:cNvPr>
          <p:cNvSpPr>
            <a:spLocks noGrp="1"/>
          </p:cNvSpPr>
          <p:nvPr/>
        </p:nvSpPr>
        <p:spPr>
          <a:xfrm>
            <a:off x="248828" y="4355929"/>
            <a:ext cx="7891272" cy="106984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endParaRPr lang="en-IN" dirty="0"/>
          </a:p>
        </p:txBody>
      </p:sp>
      <p:sp>
        <p:nvSpPr>
          <p:cNvPr id="4" name="TextBox 3">
            <a:extLst>
              <a:ext uri="{FF2B5EF4-FFF2-40B4-BE49-F238E27FC236}">
                <a16:creationId xmlns:a16="http://schemas.microsoft.com/office/drawing/2014/main" id="{11E80F02-62EC-2747-0813-F23F30211538}"/>
              </a:ext>
            </a:extLst>
          </p:cNvPr>
          <p:cNvSpPr txBox="1"/>
          <p:nvPr/>
        </p:nvSpPr>
        <p:spPr>
          <a:xfrm>
            <a:off x="7686675" y="4857750"/>
            <a:ext cx="3975057" cy="1477328"/>
          </a:xfrm>
          <a:prstGeom prst="rect">
            <a:avLst/>
          </a:prstGeom>
          <a:noFill/>
        </p:spPr>
        <p:txBody>
          <a:bodyPr wrap="square" rtlCol="0">
            <a:spAutoFit/>
          </a:bodyPr>
          <a:lstStyle/>
          <a:p>
            <a:r>
              <a:rPr lang="en-IN" dirty="0"/>
              <a:t>PRESENTATION BY:</a:t>
            </a:r>
            <a:br>
              <a:rPr lang="en-IN" dirty="0"/>
            </a:br>
            <a:r>
              <a:rPr lang="en-IN" dirty="0"/>
              <a:t>MANPREET KAUR - 200554128</a:t>
            </a:r>
            <a:br>
              <a:rPr lang="en-IN" dirty="0"/>
            </a:br>
            <a:r>
              <a:rPr lang="en-IN" dirty="0"/>
              <a:t>BAISHALI KAKATI - 200567296</a:t>
            </a:r>
            <a:br>
              <a:rPr lang="en-IN" dirty="0"/>
            </a:br>
            <a:r>
              <a:rPr lang="en-IN" dirty="0"/>
              <a:t>GURWINDER SINGH - 200557497</a:t>
            </a:r>
            <a:br>
              <a:rPr lang="en-IN" dirty="0"/>
            </a:br>
            <a:r>
              <a:rPr lang="en-IN" dirty="0"/>
              <a:t>SUKHMINDER KAUR - 200582090</a:t>
            </a:r>
            <a:endParaRPr lang="en-US" dirty="0"/>
          </a:p>
        </p:txBody>
      </p:sp>
      <p:sp>
        <p:nvSpPr>
          <p:cNvPr id="16" name="TextBox 15">
            <a:extLst>
              <a:ext uri="{FF2B5EF4-FFF2-40B4-BE49-F238E27FC236}">
                <a16:creationId xmlns:a16="http://schemas.microsoft.com/office/drawing/2014/main" id="{3ABFA3C5-E11F-6C5A-1A1E-B978F838D294}"/>
              </a:ext>
            </a:extLst>
          </p:cNvPr>
          <p:cNvSpPr txBox="1"/>
          <p:nvPr/>
        </p:nvSpPr>
        <p:spPr>
          <a:xfrm>
            <a:off x="7686674" y="3135522"/>
            <a:ext cx="4350837" cy="830997"/>
          </a:xfrm>
          <a:prstGeom prst="rect">
            <a:avLst/>
          </a:prstGeom>
          <a:noFill/>
        </p:spPr>
        <p:txBody>
          <a:bodyPr wrap="square" rtlCol="0">
            <a:spAutoFit/>
          </a:bodyPr>
          <a:lstStyle/>
          <a:p>
            <a:r>
              <a:rPr lang="en-US" sz="2400" dirty="0"/>
              <a:t>HRMN - 1016 </a:t>
            </a:r>
          </a:p>
          <a:p>
            <a:r>
              <a:rPr lang="en-US" sz="2400" dirty="0"/>
              <a:t>Strategic Planning</a:t>
            </a:r>
          </a:p>
        </p:txBody>
      </p:sp>
    </p:spTree>
    <p:extLst>
      <p:ext uri="{BB962C8B-B14F-4D97-AF65-F5344CB8AC3E}">
        <p14:creationId xmlns:p14="http://schemas.microsoft.com/office/powerpoint/2010/main" val="192102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8AFD15B-CF29-4306-884F-47675092F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3A3552-C43D-FA7C-D2A2-0475210F2149}"/>
              </a:ext>
            </a:extLst>
          </p:cNvPr>
          <p:cNvSpPr>
            <a:spLocks noGrp="1"/>
          </p:cNvSpPr>
          <p:nvPr>
            <p:ph type="title"/>
          </p:nvPr>
        </p:nvSpPr>
        <p:spPr>
          <a:xfrm>
            <a:off x="6587544" y="0"/>
            <a:ext cx="5271381" cy="1614489"/>
          </a:xfrm>
        </p:spPr>
        <p:txBody>
          <a:bodyPr>
            <a:normAutofit/>
          </a:bodyPr>
          <a:lstStyle/>
          <a:p>
            <a:br>
              <a:rPr lang="en-US" sz="2800" dirty="0">
                <a:solidFill>
                  <a:srgbClr val="000000"/>
                </a:solidFill>
              </a:rPr>
            </a:br>
            <a:r>
              <a:rPr lang="en-US" sz="3200" dirty="0">
                <a:solidFill>
                  <a:srgbClr val="000000"/>
                </a:solidFill>
              </a:rPr>
              <a:t>SWOT Analysis for Honda Canada</a:t>
            </a:r>
            <a:br>
              <a:rPr lang="en-US" sz="2600" dirty="0">
                <a:solidFill>
                  <a:srgbClr val="000000"/>
                </a:solidFill>
              </a:rPr>
            </a:br>
            <a:endParaRPr lang="en-IN" sz="2600" dirty="0">
              <a:solidFill>
                <a:srgbClr val="000000"/>
              </a:solidFill>
            </a:endParaRPr>
          </a:p>
        </p:txBody>
      </p:sp>
      <p:pic>
        <p:nvPicPr>
          <p:cNvPr id="8" name="Picture 7" descr="Cars parked in a line">
            <a:extLst>
              <a:ext uri="{FF2B5EF4-FFF2-40B4-BE49-F238E27FC236}">
                <a16:creationId xmlns:a16="http://schemas.microsoft.com/office/drawing/2014/main" id="{1F708295-D384-D594-5E6C-CBCA813DA476}"/>
              </a:ext>
            </a:extLst>
          </p:cNvPr>
          <p:cNvPicPr>
            <a:picLocks noChangeAspect="1"/>
          </p:cNvPicPr>
          <p:nvPr/>
        </p:nvPicPr>
        <p:blipFill>
          <a:blip r:embed="rId2"/>
          <a:srcRect l="23299" r="5654"/>
          <a:stretch/>
        </p:blipFill>
        <p:spPr>
          <a:xfrm>
            <a:off x="-9866" y="401980"/>
            <a:ext cx="6115733" cy="6456021"/>
          </a:xfrm>
          <a:custGeom>
            <a:avLst/>
            <a:gdLst/>
            <a:ahLst/>
            <a:cxnLst/>
            <a:rect l="l" t="t" r="r" b="b"/>
            <a:pathLst>
              <a:path w="6115733" h="6456021">
                <a:moveTo>
                  <a:pt x="2259477" y="433395"/>
                </a:moveTo>
                <a:cubicBezTo>
                  <a:pt x="4149632" y="433395"/>
                  <a:pt x="5681904" y="1964133"/>
                  <a:pt x="5681904" y="3852396"/>
                </a:cubicBezTo>
                <a:cubicBezTo>
                  <a:pt x="5681904" y="4796527"/>
                  <a:pt x="5298836" y="5651278"/>
                  <a:pt x="4679499" y="6269995"/>
                </a:cubicBezTo>
                <a:lnTo>
                  <a:pt x="4474613" y="6456021"/>
                </a:lnTo>
                <a:lnTo>
                  <a:pt x="44341" y="6456021"/>
                </a:lnTo>
                <a:lnTo>
                  <a:pt x="0" y="6415762"/>
                </a:lnTo>
                <a:lnTo>
                  <a:pt x="0" y="1289029"/>
                </a:lnTo>
                <a:lnTo>
                  <a:pt x="82495" y="1214128"/>
                </a:lnTo>
                <a:cubicBezTo>
                  <a:pt x="674092" y="726388"/>
                  <a:pt x="1432534" y="433395"/>
                  <a:pt x="2259477" y="433395"/>
                </a:cubicBezTo>
                <a:close/>
                <a:moveTo>
                  <a:pt x="2259477" y="0"/>
                </a:moveTo>
                <a:cubicBezTo>
                  <a:pt x="4389229" y="0"/>
                  <a:pt x="6115733" y="1724776"/>
                  <a:pt x="6115733" y="3852396"/>
                </a:cubicBezTo>
                <a:cubicBezTo>
                  <a:pt x="6115733" y="4783230"/>
                  <a:pt x="5785270" y="5636956"/>
                  <a:pt x="5235152" y="6302877"/>
                </a:cubicBezTo>
                <a:lnTo>
                  <a:pt x="5095826" y="6456021"/>
                </a:lnTo>
                <a:lnTo>
                  <a:pt x="4617788" y="6456021"/>
                </a:lnTo>
                <a:lnTo>
                  <a:pt x="4747668" y="6338096"/>
                </a:lnTo>
                <a:cubicBezTo>
                  <a:pt x="5384452" y="5701950"/>
                  <a:pt x="5778311" y="4823122"/>
                  <a:pt x="5778311" y="3852396"/>
                </a:cubicBezTo>
                <a:cubicBezTo>
                  <a:pt x="5778311" y="1910944"/>
                  <a:pt x="4202875" y="337085"/>
                  <a:pt x="2259477" y="337085"/>
                </a:cubicBezTo>
                <a:cubicBezTo>
                  <a:pt x="1409240" y="337085"/>
                  <a:pt x="629434" y="638331"/>
                  <a:pt x="21172" y="1139811"/>
                </a:cubicBezTo>
                <a:lnTo>
                  <a:pt x="0" y="1159034"/>
                </a:lnTo>
                <a:lnTo>
                  <a:pt x="0" y="735177"/>
                </a:lnTo>
                <a:lnTo>
                  <a:pt x="103407" y="657929"/>
                </a:lnTo>
                <a:cubicBezTo>
                  <a:pt x="718869" y="242547"/>
                  <a:pt x="1460820" y="0"/>
                  <a:pt x="2259477" y="0"/>
                </a:cubicBezTo>
                <a:close/>
              </a:path>
            </a:pathLst>
          </a:custGeom>
        </p:spPr>
      </p:pic>
      <p:sp>
        <p:nvSpPr>
          <p:cNvPr id="11" name="Freeform: Shape 10">
            <a:extLst>
              <a:ext uri="{FF2B5EF4-FFF2-40B4-BE49-F238E27FC236}">
                <a16:creationId xmlns:a16="http://schemas.microsoft.com/office/drawing/2014/main" id="{96349AB3-1BD3-41E1-8979-1DBDCB5CD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66" y="401980"/>
            <a:ext cx="6115733" cy="6456021"/>
          </a:xfrm>
          <a:custGeom>
            <a:avLst/>
            <a:gdLst>
              <a:gd name="connsiteX0" fmla="*/ 2259477 w 6115733"/>
              <a:gd name="connsiteY0" fmla="*/ 433395 h 6456021"/>
              <a:gd name="connsiteX1" fmla="*/ 5681904 w 6115733"/>
              <a:gd name="connsiteY1" fmla="*/ 3852396 h 6456021"/>
              <a:gd name="connsiteX2" fmla="*/ 4679499 w 6115733"/>
              <a:gd name="connsiteY2" fmla="*/ 6269995 h 6456021"/>
              <a:gd name="connsiteX3" fmla="*/ 4474613 w 6115733"/>
              <a:gd name="connsiteY3" fmla="*/ 6456021 h 6456021"/>
              <a:gd name="connsiteX4" fmla="*/ 44341 w 6115733"/>
              <a:gd name="connsiteY4" fmla="*/ 6456021 h 6456021"/>
              <a:gd name="connsiteX5" fmla="*/ 0 w 6115733"/>
              <a:gd name="connsiteY5" fmla="*/ 6415762 h 6456021"/>
              <a:gd name="connsiteX6" fmla="*/ 0 w 6115733"/>
              <a:gd name="connsiteY6" fmla="*/ 1289029 h 6456021"/>
              <a:gd name="connsiteX7" fmla="*/ 82495 w 6115733"/>
              <a:gd name="connsiteY7" fmla="*/ 1214128 h 6456021"/>
              <a:gd name="connsiteX8" fmla="*/ 2259477 w 6115733"/>
              <a:gd name="connsiteY8" fmla="*/ 433395 h 6456021"/>
              <a:gd name="connsiteX9" fmla="*/ 2259477 w 6115733"/>
              <a:gd name="connsiteY9" fmla="*/ 0 h 6456021"/>
              <a:gd name="connsiteX10" fmla="*/ 6115733 w 6115733"/>
              <a:gd name="connsiteY10" fmla="*/ 3852396 h 6456021"/>
              <a:gd name="connsiteX11" fmla="*/ 5235152 w 6115733"/>
              <a:gd name="connsiteY11" fmla="*/ 6302877 h 6456021"/>
              <a:gd name="connsiteX12" fmla="*/ 5095826 w 6115733"/>
              <a:gd name="connsiteY12" fmla="*/ 6456021 h 6456021"/>
              <a:gd name="connsiteX13" fmla="*/ 4617788 w 6115733"/>
              <a:gd name="connsiteY13" fmla="*/ 6456021 h 6456021"/>
              <a:gd name="connsiteX14" fmla="*/ 4747668 w 6115733"/>
              <a:gd name="connsiteY14" fmla="*/ 6338096 h 6456021"/>
              <a:gd name="connsiteX15" fmla="*/ 5778311 w 6115733"/>
              <a:gd name="connsiteY15" fmla="*/ 3852396 h 6456021"/>
              <a:gd name="connsiteX16" fmla="*/ 2259477 w 6115733"/>
              <a:gd name="connsiteY16" fmla="*/ 337085 h 6456021"/>
              <a:gd name="connsiteX17" fmla="*/ 21172 w 6115733"/>
              <a:gd name="connsiteY17" fmla="*/ 1139811 h 6456021"/>
              <a:gd name="connsiteX18" fmla="*/ 0 w 6115733"/>
              <a:gd name="connsiteY18" fmla="*/ 1159034 h 6456021"/>
              <a:gd name="connsiteX19" fmla="*/ 0 w 6115733"/>
              <a:gd name="connsiteY19" fmla="*/ 735177 h 6456021"/>
              <a:gd name="connsiteX20" fmla="*/ 103407 w 6115733"/>
              <a:gd name="connsiteY20" fmla="*/ 657929 h 6456021"/>
              <a:gd name="connsiteX21" fmla="*/ 2259477 w 6115733"/>
              <a:gd name="connsiteY21" fmla="*/ 0 h 645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115733" h="6456021">
                <a:moveTo>
                  <a:pt x="2259477" y="433395"/>
                </a:moveTo>
                <a:cubicBezTo>
                  <a:pt x="4149632" y="433395"/>
                  <a:pt x="5681904" y="1964133"/>
                  <a:pt x="5681904" y="3852396"/>
                </a:cubicBezTo>
                <a:cubicBezTo>
                  <a:pt x="5681904" y="4796527"/>
                  <a:pt x="5298836" y="5651278"/>
                  <a:pt x="4679499" y="6269995"/>
                </a:cubicBezTo>
                <a:lnTo>
                  <a:pt x="4474613" y="6456021"/>
                </a:lnTo>
                <a:lnTo>
                  <a:pt x="44341" y="6456021"/>
                </a:lnTo>
                <a:lnTo>
                  <a:pt x="0" y="6415762"/>
                </a:lnTo>
                <a:lnTo>
                  <a:pt x="0" y="1289029"/>
                </a:lnTo>
                <a:lnTo>
                  <a:pt x="82495" y="1214128"/>
                </a:lnTo>
                <a:cubicBezTo>
                  <a:pt x="674092" y="726388"/>
                  <a:pt x="1432534" y="433395"/>
                  <a:pt x="2259477" y="433395"/>
                </a:cubicBezTo>
                <a:close/>
                <a:moveTo>
                  <a:pt x="2259477" y="0"/>
                </a:moveTo>
                <a:cubicBezTo>
                  <a:pt x="4389229" y="0"/>
                  <a:pt x="6115733" y="1724776"/>
                  <a:pt x="6115733" y="3852396"/>
                </a:cubicBezTo>
                <a:cubicBezTo>
                  <a:pt x="6115733" y="4783230"/>
                  <a:pt x="5785270" y="5636956"/>
                  <a:pt x="5235152" y="6302877"/>
                </a:cubicBezTo>
                <a:lnTo>
                  <a:pt x="5095826" y="6456021"/>
                </a:lnTo>
                <a:lnTo>
                  <a:pt x="4617788" y="6456021"/>
                </a:lnTo>
                <a:lnTo>
                  <a:pt x="4747668" y="6338096"/>
                </a:lnTo>
                <a:cubicBezTo>
                  <a:pt x="5384452" y="5701950"/>
                  <a:pt x="5778311" y="4823122"/>
                  <a:pt x="5778311" y="3852396"/>
                </a:cubicBezTo>
                <a:cubicBezTo>
                  <a:pt x="5778311" y="1910944"/>
                  <a:pt x="4202875" y="337085"/>
                  <a:pt x="2259477" y="337085"/>
                </a:cubicBezTo>
                <a:cubicBezTo>
                  <a:pt x="1409240" y="337085"/>
                  <a:pt x="629434" y="638331"/>
                  <a:pt x="21172" y="1139811"/>
                </a:cubicBezTo>
                <a:lnTo>
                  <a:pt x="0" y="1159034"/>
                </a:lnTo>
                <a:lnTo>
                  <a:pt x="0" y="735177"/>
                </a:lnTo>
                <a:lnTo>
                  <a:pt x="103407" y="657929"/>
                </a:lnTo>
                <a:cubicBezTo>
                  <a:pt x="718869" y="242547"/>
                  <a:pt x="1460820" y="0"/>
                  <a:pt x="2259477" y="0"/>
                </a:cubicBezTo>
                <a:close/>
              </a:path>
            </a:pathLst>
          </a:cu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3" name="Content Placeholder 2">
            <a:extLst>
              <a:ext uri="{FF2B5EF4-FFF2-40B4-BE49-F238E27FC236}">
                <a16:creationId xmlns:a16="http://schemas.microsoft.com/office/drawing/2014/main" id="{A22232E9-3121-5E05-D5EE-1F3AB87DF0F9}"/>
              </a:ext>
            </a:extLst>
          </p:cNvPr>
          <p:cNvSpPr>
            <a:spLocks noGrp="1"/>
          </p:cNvSpPr>
          <p:nvPr>
            <p:ph idx="1"/>
          </p:nvPr>
        </p:nvSpPr>
        <p:spPr>
          <a:xfrm>
            <a:off x="6587545" y="1478072"/>
            <a:ext cx="4869179" cy="4334006"/>
          </a:xfrm>
        </p:spPr>
        <p:txBody>
          <a:bodyPr anchor="t">
            <a:normAutofit/>
          </a:bodyPr>
          <a:lstStyle/>
          <a:p>
            <a:r>
              <a:rPr lang="en-US" sz="1800" b="1" dirty="0">
                <a:solidFill>
                  <a:srgbClr val="000000"/>
                </a:solidFill>
              </a:rPr>
              <a:t>Opportunities</a:t>
            </a:r>
          </a:p>
          <a:p>
            <a:pPr>
              <a:buFont typeface="+mj-lt"/>
              <a:buAutoNum type="arabicPeriod"/>
            </a:pPr>
            <a:r>
              <a:rPr lang="en-US" sz="1800" b="1" dirty="0">
                <a:solidFill>
                  <a:srgbClr val="000000"/>
                </a:solidFill>
              </a:rPr>
              <a:t>Growing EV Market</a:t>
            </a:r>
            <a:endParaRPr lang="en-US" sz="1800" dirty="0">
              <a:solidFill>
                <a:srgbClr val="000000"/>
              </a:solidFill>
            </a:endParaRPr>
          </a:p>
          <a:p>
            <a:pPr marL="742950" lvl="1" indent="-285750">
              <a:buFont typeface="+mj-lt"/>
              <a:buAutoNum type="arabicPeriod"/>
            </a:pPr>
            <a:r>
              <a:rPr lang="en-US" b="1" dirty="0">
                <a:solidFill>
                  <a:srgbClr val="000000"/>
                </a:solidFill>
              </a:rPr>
              <a:t>Rationale</a:t>
            </a:r>
            <a:r>
              <a:rPr lang="en-US" dirty="0">
                <a:solidFill>
                  <a:srgbClr val="000000"/>
                </a:solidFill>
              </a:rPr>
              <a:t>: Increase range of electric vehicles.</a:t>
            </a:r>
          </a:p>
          <a:p>
            <a:pPr>
              <a:buFont typeface="+mj-lt"/>
              <a:buAutoNum type="arabicPeriod"/>
            </a:pPr>
            <a:r>
              <a:rPr lang="en-US" sz="1800" b="1" dirty="0">
                <a:solidFill>
                  <a:srgbClr val="000000"/>
                </a:solidFill>
              </a:rPr>
              <a:t>New Markets</a:t>
            </a:r>
            <a:endParaRPr lang="en-US" sz="1800" dirty="0">
              <a:solidFill>
                <a:srgbClr val="000000"/>
              </a:solidFill>
            </a:endParaRPr>
          </a:p>
          <a:p>
            <a:pPr marL="742950" lvl="1" indent="-285750">
              <a:buFont typeface="+mj-lt"/>
              <a:buAutoNum type="arabicPeriod"/>
            </a:pPr>
            <a:r>
              <a:rPr lang="en-US" b="1" dirty="0">
                <a:solidFill>
                  <a:srgbClr val="000000"/>
                </a:solidFill>
              </a:rPr>
              <a:t>Rationale</a:t>
            </a:r>
            <a:r>
              <a:rPr lang="en-US" dirty="0">
                <a:solidFill>
                  <a:srgbClr val="000000"/>
                </a:solidFill>
              </a:rPr>
              <a:t>: Expand in regions with rising vehicle numbers.</a:t>
            </a:r>
          </a:p>
          <a:p>
            <a:pPr>
              <a:buFont typeface="+mj-lt"/>
              <a:buAutoNum type="arabicPeriod"/>
            </a:pPr>
            <a:r>
              <a:rPr lang="en-US" sz="1800" b="1" dirty="0">
                <a:solidFill>
                  <a:srgbClr val="000000"/>
                </a:solidFill>
              </a:rPr>
              <a:t>Strategic Alliances</a:t>
            </a:r>
            <a:endParaRPr lang="en-US" sz="1800" dirty="0">
              <a:solidFill>
                <a:srgbClr val="000000"/>
              </a:solidFill>
            </a:endParaRPr>
          </a:p>
          <a:p>
            <a:pPr marL="742950" lvl="1" indent="-285750">
              <a:buFont typeface="+mj-lt"/>
              <a:buAutoNum type="arabicPeriod"/>
            </a:pPr>
            <a:r>
              <a:rPr lang="en-US" b="1" dirty="0">
                <a:solidFill>
                  <a:srgbClr val="000000"/>
                </a:solidFill>
              </a:rPr>
              <a:t>Rationale</a:t>
            </a:r>
            <a:r>
              <a:rPr lang="en-US" dirty="0">
                <a:solidFill>
                  <a:srgbClr val="000000"/>
                </a:solidFill>
              </a:rPr>
              <a:t>: Collaborate with tech firms for innovation</a:t>
            </a:r>
          </a:p>
          <a:p>
            <a:pPr marL="0" indent="0">
              <a:buNone/>
            </a:pPr>
            <a:endParaRPr lang="en-US" sz="1500" dirty="0">
              <a:solidFill>
                <a:srgbClr val="000000"/>
              </a:solidFill>
            </a:endParaRPr>
          </a:p>
          <a:p>
            <a:pPr marL="0" indent="0">
              <a:buNone/>
            </a:pPr>
            <a:endParaRPr lang="en-US" sz="1500" dirty="0">
              <a:solidFill>
                <a:srgbClr val="000000"/>
              </a:solidFill>
            </a:endParaRPr>
          </a:p>
          <a:p>
            <a:pPr marL="0" indent="0">
              <a:buNone/>
            </a:pPr>
            <a:endParaRPr lang="en-US" sz="1500" dirty="0">
              <a:solidFill>
                <a:srgbClr val="000000"/>
              </a:solidFill>
            </a:endParaRPr>
          </a:p>
          <a:p>
            <a:pPr marL="0" indent="0">
              <a:buNone/>
            </a:pPr>
            <a:endParaRPr lang="en-US" sz="1500" dirty="0">
              <a:solidFill>
                <a:srgbClr val="000000"/>
              </a:solidFill>
            </a:endParaRPr>
          </a:p>
          <a:p>
            <a:pPr marL="0" indent="0">
              <a:buNone/>
            </a:pPr>
            <a:endParaRPr lang="en-US" sz="1500" dirty="0">
              <a:solidFill>
                <a:srgbClr val="000000"/>
              </a:solidFill>
            </a:endParaRPr>
          </a:p>
          <a:p>
            <a:pPr marL="0" indent="0">
              <a:buNone/>
            </a:pPr>
            <a:endParaRPr lang="en-US" sz="1500" dirty="0">
              <a:solidFill>
                <a:srgbClr val="000000"/>
              </a:solidFill>
            </a:endParaRPr>
          </a:p>
          <a:p>
            <a:pPr marL="0" indent="0">
              <a:buNone/>
            </a:pPr>
            <a:endParaRPr lang="en-US" sz="1500" dirty="0">
              <a:solidFill>
                <a:srgbClr val="000000"/>
              </a:solidFill>
            </a:endParaRPr>
          </a:p>
        </p:txBody>
      </p:sp>
      <p:grpSp>
        <p:nvGrpSpPr>
          <p:cNvPr id="13" name="Group 12">
            <a:extLst>
              <a:ext uri="{FF2B5EF4-FFF2-40B4-BE49-F238E27FC236}">
                <a16:creationId xmlns:a16="http://schemas.microsoft.com/office/drawing/2014/main" id="{54CA915D-BDF0-41F8-B00E-FB186EFF7B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4" name="Oval 13">
              <a:extLst>
                <a:ext uri="{FF2B5EF4-FFF2-40B4-BE49-F238E27FC236}">
                  <a16:creationId xmlns:a16="http://schemas.microsoft.com/office/drawing/2014/main" id="{317AAC03-BF64-4E67-9032-3BD024998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endParaRPr lang="en-US"/>
            </a:p>
          </p:txBody>
        </p:sp>
        <p:sp>
          <p:nvSpPr>
            <p:cNvPr id="15" name="Oval 14">
              <a:extLst>
                <a:ext uri="{FF2B5EF4-FFF2-40B4-BE49-F238E27FC236}">
                  <a16:creationId xmlns:a16="http://schemas.microsoft.com/office/drawing/2014/main" id="{1A131397-5A45-4344-9983-5E400A3EA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a:lstStyle/>
            <a:p>
              <a:endParaRPr lang="en-US"/>
            </a:p>
          </p:txBody>
        </p:sp>
      </p:grpSp>
    </p:spTree>
    <p:extLst>
      <p:ext uri="{BB962C8B-B14F-4D97-AF65-F5344CB8AC3E}">
        <p14:creationId xmlns:p14="http://schemas.microsoft.com/office/powerpoint/2010/main" val="2103061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62E11DD-B54B-4751-9C17-39DAF9EF4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3A3552-C43D-FA7C-D2A2-0475210F2149}"/>
              </a:ext>
            </a:extLst>
          </p:cNvPr>
          <p:cNvSpPr>
            <a:spLocks noGrp="1"/>
          </p:cNvSpPr>
          <p:nvPr>
            <p:ph type="title"/>
          </p:nvPr>
        </p:nvSpPr>
        <p:spPr>
          <a:xfrm>
            <a:off x="382280" y="484632"/>
            <a:ext cx="6743844" cy="1401318"/>
          </a:xfrm>
        </p:spPr>
        <p:txBody>
          <a:bodyPr>
            <a:normAutofit fontScale="90000"/>
          </a:bodyPr>
          <a:lstStyle/>
          <a:p>
            <a:br>
              <a:rPr lang="en-US" sz="3400" dirty="0"/>
            </a:br>
            <a:r>
              <a:rPr lang="en-US" sz="3400" dirty="0"/>
              <a:t>SWOT Analysis for Honda Canada</a:t>
            </a:r>
            <a:br>
              <a:rPr lang="en-US" sz="3400" dirty="0"/>
            </a:br>
            <a:endParaRPr lang="en-IN" sz="3400" dirty="0"/>
          </a:p>
        </p:txBody>
      </p:sp>
      <p:sp>
        <p:nvSpPr>
          <p:cNvPr id="3" name="Content Placeholder 2">
            <a:extLst>
              <a:ext uri="{FF2B5EF4-FFF2-40B4-BE49-F238E27FC236}">
                <a16:creationId xmlns:a16="http://schemas.microsoft.com/office/drawing/2014/main" id="{A22232E9-3121-5E05-D5EE-1F3AB87DF0F9}"/>
              </a:ext>
            </a:extLst>
          </p:cNvPr>
          <p:cNvSpPr>
            <a:spLocks noGrp="1"/>
          </p:cNvSpPr>
          <p:nvPr>
            <p:ph idx="1"/>
          </p:nvPr>
        </p:nvSpPr>
        <p:spPr>
          <a:xfrm>
            <a:off x="382279" y="2121408"/>
            <a:ext cx="6743845" cy="4050792"/>
          </a:xfrm>
        </p:spPr>
        <p:txBody>
          <a:bodyPr>
            <a:normAutofit/>
          </a:bodyPr>
          <a:lstStyle/>
          <a:p>
            <a:r>
              <a:rPr lang="en-US" sz="1800" b="1" dirty="0"/>
              <a:t>Threats</a:t>
            </a:r>
          </a:p>
          <a:p>
            <a:pPr>
              <a:buFont typeface="+mj-lt"/>
              <a:buAutoNum type="arabicPeriod"/>
            </a:pPr>
            <a:r>
              <a:rPr lang="en-US" sz="1800" b="1" dirty="0"/>
              <a:t>Intense Competition</a:t>
            </a:r>
            <a:endParaRPr lang="en-US" sz="1800" dirty="0"/>
          </a:p>
          <a:p>
            <a:pPr marL="742950" lvl="1" indent="-285750">
              <a:buFont typeface="+mj-lt"/>
              <a:buAutoNum type="arabicPeriod"/>
            </a:pPr>
            <a:r>
              <a:rPr lang="en-US" b="1" dirty="0"/>
              <a:t>Rationale</a:t>
            </a:r>
            <a:r>
              <a:rPr lang="en-US" dirty="0"/>
              <a:t>: Differentiate through innovation and quality.</a:t>
            </a:r>
          </a:p>
          <a:p>
            <a:pPr>
              <a:buFont typeface="+mj-lt"/>
              <a:buAutoNum type="arabicPeriod"/>
            </a:pPr>
            <a:r>
              <a:rPr lang="en-US" sz="1800" b="1" dirty="0"/>
              <a:t>Supply Chain Disruptions</a:t>
            </a:r>
            <a:endParaRPr lang="en-US" sz="1800" dirty="0"/>
          </a:p>
          <a:p>
            <a:pPr marL="742950" lvl="1" indent="-285750">
              <a:buFont typeface="+mj-lt"/>
              <a:buAutoNum type="arabicPeriod"/>
            </a:pPr>
            <a:r>
              <a:rPr lang="en-US" b="1" dirty="0"/>
              <a:t>Rationale</a:t>
            </a:r>
            <a:r>
              <a:rPr lang="en-US" dirty="0"/>
              <a:t>: Diversify suppliers and strengthen supply chain strategies.</a:t>
            </a:r>
          </a:p>
          <a:p>
            <a:pPr>
              <a:buFont typeface="+mj-lt"/>
              <a:buAutoNum type="arabicPeriod"/>
            </a:pPr>
            <a:r>
              <a:rPr lang="en-US" sz="1800" b="1" dirty="0"/>
              <a:t>Economic Volatility</a:t>
            </a:r>
            <a:endParaRPr lang="en-US" sz="1800" dirty="0"/>
          </a:p>
          <a:p>
            <a:pPr marL="742950" lvl="1" indent="-285750">
              <a:buFont typeface="+mj-lt"/>
              <a:buAutoNum type="arabicPeriod"/>
            </a:pPr>
            <a:r>
              <a:rPr lang="en-US" b="1" dirty="0"/>
              <a:t>Rationale</a:t>
            </a:r>
            <a:r>
              <a:rPr lang="en-US" dirty="0"/>
              <a:t>: Manage economic uncertainty through strategic cost control.</a:t>
            </a:r>
          </a:p>
          <a:p>
            <a:pPr marL="0" indent="0">
              <a:buNone/>
            </a:pPr>
            <a:endParaRPr lang="en-US" sz="1800" dirty="0"/>
          </a:p>
        </p:txBody>
      </p:sp>
      <p:pic>
        <p:nvPicPr>
          <p:cNvPr id="5" name="Picture 4" descr="Graph">
            <a:extLst>
              <a:ext uri="{FF2B5EF4-FFF2-40B4-BE49-F238E27FC236}">
                <a16:creationId xmlns:a16="http://schemas.microsoft.com/office/drawing/2014/main" id="{76EA9E2A-F765-B442-D9AA-2A370084E203}"/>
              </a:ext>
            </a:extLst>
          </p:cNvPr>
          <p:cNvPicPr>
            <a:picLocks noChangeAspect="1"/>
          </p:cNvPicPr>
          <p:nvPr/>
        </p:nvPicPr>
        <p:blipFill>
          <a:blip r:embed="rId4"/>
          <a:srcRect l="23193" r="34459"/>
          <a:stretch/>
        </p:blipFill>
        <p:spPr>
          <a:xfrm>
            <a:off x="7545274" y="10"/>
            <a:ext cx="4646726" cy="6857990"/>
          </a:xfrm>
          <a:prstGeom prst="rect">
            <a:avLst/>
          </a:prstGeom>
        </p:spPr>
      </p:pic>
      <p:grpSp>
        <p:nvGrpSpPr>
          <p:cNvPr id="11" name="Group 10">
            <a:extLst>
              <a:ext uri="{FF2B5EF4-FFF2-40B4-BE49-F238E27FC236}">
                <a16:creationId xmlns:a16="http://schemas.microsoft.com/office/drawing/2014/main" id="{B55DE4E1-F219-45A4-96D9-9A86D0E4DB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3601C3FF-4A5D-437C-B3DB-A53B99D30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61B1BDC9-B583-4F65-8FE9-E2CBE71D93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603531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64958D-AF5D-4863-B5FB-83F6B8CB1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12188656"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9D8F7F-AC2C-7576-C4DF-586BA6851DD6}"/>
              </a:ext>
            </a:extLst>
          </p:cNvPr>
          <p:cNvSpPr>
            <a:spLocks noGrp="1"/>
          </p:cNvSpPr>
          <p:nvPr>
            <p:ph type="title"/>
          </p:nvPr>
        </p:nvSpPr>
        <p:spPr>
          <a:xfrm>
            <a:off x="4970109" y="484632"/>
            <a:ext cx="6730277" cy="1609344"/>
          </a:xfrm>
          <a:ln>
            <a:noFill/>
          </a:ln>
        </p:spPr>
        <p:txBody>
          <a:bodyPr>
            <a:normAutofit/>
          </a:bodyPr>
          <a:lstStyle/>
          <a:p>
            <a:r>
              <a:rPr lang="en-US" sz="4400" b="1"/>
              <a:t>HR Strategy Priorities</a:t>
            </a:r>
            <a:br>
              <a:rPr lang="en-US" sz="4400" b="1"/>
            </a:br>
            <a:endParaRPr lang="en-IN" sz="4400"/>
          </a:p>
        </p:txBody>
      </p:sp>
      <p:pic>
        <p:nvPicPr>
          <p:cNvPr id="5" name="Picture 4" descr="Person holding a puzzle piece">
            <a:extLst>
              <a:ext uri="{FF2B5EF4-FFF2-40B4-BE49-F238E27FC236}">
                <a16:creationId xmlns:a16="http://schemas.microsoft.com/office/drawing/2014/main" id="{86355760-C7DA-3467-54F3-3CC6C50F0FEF}"/>
              </a:ext>
            </a:extLst>
          </p:cNvPr>
          <p:cNvPicPr>
            <a:picLocks noChangeAspect="1"/>
          </p:cNvPicPr>
          <p:nvPr/>
        </p:nvPicPr>
        <p:blipFill>
          <a:blip r:embed="rId4"/>
          <a:srcRect l="27210" r="26885" b="-1"/>
          <a:stretch/>
        </p:blipFill>
        <p:spPr>
          <a:xfrm>
            <a:off x="3344" y="10"/>
            <a:ext cx="4646726" cy="6857990"/>
          </a:xfrm>
          <a:prstGeom prst="rect">
            <a:avLst/>
          </a:prstGeom>
        </p:spPr>
      </p:pic>
      <p:sp>
        <p:nvSpPr>
          <p:cNvPr id="3" name="Content Placeholder 2">
            <a:extLst>
              <a:ext uri="{FF2B5EF4-FFF2-40B4-BE49-F238E27FC236}">
                <a16:creationId xmlns:a16="http://schemas.microsoft.com/office/drawing/2014/main" id="{20CA7C30-F5AB-9DFC-62E9-DE4675EAA207}"/>
              </a:ext>
            </a:extLst>
          </p:cNvPr>
          <p:cNvSpPr>
            <a:spLocks noGrp="1"/>
          </p:cNvSpPr>
          <p:nvPr>
            <p:ph idx="1"/>
          </p:nvPr>
        </p:nvSpPr>
        <p:spPr>
          <a:xfrm>
            <a:off x="4970109" y="1514475"/>
            <a:ext cx="6730276" cy="4858893"/>
          </a:xfrm>
        </p:spPr>
        <p:txBody>
          <a:bodyPr>
            <a:normAutofit lnSpcReduction="10000"/>
          </a:bodyPr>
          <a:lstStyle/>
          <a:p>
            <a:pPr>
              <a:buFont typeface="+mj-lt"/>
              <a:buAutoNum type="arabicPeriod"/>
            </a:pPr>
            <a:r>
              <a:rPr lang="en-US" sz="1800" b="1" dirty="0"/>
              <a:t>Talent Acquisition and Development</a:t>
            </a:r>
            <a:endParaRPr lang="en-US" sz="1800" dirty="0"/>
          </a:p>
          <a:p>
            <a:pPr marL="742950" lvl="1" indent="-285750">
              <a:buFont typeface="+mj-lt"/>
              <a:buAutoNum type="arabicPeriod"/>
            </a:pPr>
            <a:r>
              <a:rPr lang="en-US" b="1" dirty="0"/>
              <a:t>Emphasis</a:t>
            </a:r>
            <a:r>
              <a:rPr lang="en-US" dirty="0"/>
              <a:t>: Cutting-edge production and EV innovation.</a:t>
            </a:r>
          </a:p>
          <a:p>
            <a:pPr marL="742950" lvl="1" indent="-285750">
              <a:buFont typeface="+mj-lt"/>
              <a:buAutoNum type="arabicPeriod"/>
            </a:pPr>
            <a:r>
              <a:rPr lang="en-US" b="1" dirty="0"/>
              <a:t>Rationale</a:t>
            </a:r>
            <a:r>
              <a:rPr lang="en-US" dirty="0"/>
              <a:t>: Promotes competitiveness and fills skill gaps.</a:t>
            </a:r>
          </a:p>
          <a:p>
            <a:pPr lvl="1" indent="0">
              <a:buNone/>
            </a:pPr>
            <a:endParaRPr lang="en-US" dirty="0"/>
          </a:p>
          <a:p>
            <a:pPr>
              <a:buFont typeface="+mj-lt"/>
              <a:buAutoNum type="arabicPeriod"/>
            </a:pPr>
            <a:r>
              <a:rPr lang="en-US" sz="1800" b="1" dirty="0"/>
              <a:t>Employee Engagement and Retention</a:t>
            </a:r>
            <a:endParaRPr lang="en-US" sz="1800" dirty="0"/>
          </a:p>
          <a:p>
            <a:pPr marL="742950" lvl="1" indent="-285750">
              <a:buFont typeface="+mj-lt"/>
              <a:buAutoNum type="arabicPeriod"/>
            </a:pPr>
            <a:r>
              <a:rPr lang="en-US" b="1" dirty="0"/>
              <a:t>Emphasis</a:t>
            </a:r>
            <a:r>
              <a:rPr lang="en-US" dirty="0"/>
              <a:t>: Key engineering and technical roles.</a:t>
            </a:r>
          </a:p>
          <a:p>
            <a:pPr marL="742950" lvl="1" indent="-285750">
              <a:buFont typeface="+mj-lt"/>
              <a:buAutoNum type="arabicPeriod"/>
            </a:pPr>
            <a:r>
              <a:rPr lang="en-US" b="1" dirty="0"/>
              <a:t>Rationale</a:t>
            </a:r>
            <a:r>
              <a:rPr lang="en-US" dirty="0"/>
              <a:t>: Reduces turnover and increases satisfaction.</a:t>
            </a:r>
          </a:p>
          <a:p>
            <a:pPr lvl="1" indent="0">
              <a:buNone/>
            </a:pPr>
            <a:endParaRPr lang="en-US" dirty="0"/>
          </a:p>
          <a:p>
            <a:pPr>
              <a:buFont typeface="+mj-lt"/>
              <a:buAutoNum type="arabicPeriod"/>
            </a:pPr>
            <a:r>
              <a:rPr lang="en-US" sz="1800" b="1" dirty="0"/>
              <a:t>Diversity and Inclusion</a:t>
            </a:r>
            <a:endParaRPr lang="en-US" sz="1800" dirty="0"/>
          </a:p>
          <a:p>
            <a:pPr marL="742950" lvl="1" indent="-285750">
              <a:buFont typeface="+mj-lt"/>
              <a:buAutoNum type="arabicPeriod"/>
            </a:pPr>
            <a:r>
              <a:rPr lang="en-US" b="1" dirty="0"/>
              <a:t>Goals</a:t>
            </a:r>
            <a:r>
              <a:rPr lang="en-US" dirty="0"/>
              <a:t>: Diversity recruiting, unconscious bias training, support for employee resource groups.</a:t>
            </a:r>
          </a:p>
          <a:p>
            <a:pPr marL="742950" lvl="1" indent="-285750">
              <a:buFont typeface="+mj-lt"/>
              <a:buAutoNum type="arabicPeriod"/>
            </a:pPr>
            <a:r>
              <a:rPr lang="en-US" b="1" dirty="0"/>
              <a:t>Rationale</a:t>
            </a:r>
            <a:r>
              <a:rPr lang="en-US" dirty="0"/>
              <a:t>: Enhances innovation and meets legal obligations.</a:t>
            </a:r>
          </a:p>
          <a:p>
            <a:endParaRPr lang="en-IN" sz="1700" dirty="0"/>
          </a:p>
        </p:txBody>
      </p:sp>
      <p:grpSp>
        <p:nvGrpSpPr>
          <p:cNvPr id="11" name="Group 10">
            <a:extLst>
              <a:ext uri="{FF2B5EF4-FFF2-40B4-BE49-F238E27FC236}">
                <a16:creationId xmlns:a16="http://schemas.microsoft.com/office/drawing/2014/main" id="{11002ACD-3B0C-4885-8754-8A00E926FE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DF0313CD-4196-4456-A70D-5EE2B995B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80DE0B32-9EE8-4975-AD48-3855B0A82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834659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62E11DD-B54B-4751-9C17-39DAF9EF4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BC7F6F-9613-B4BF-2528-993520E382A2}"/>
              </a:ext>
            </a:extLst>
          </p:cNvPr>
          <p:cNvSpPr>
            <a:spLocks noGrp="1"/>
          </p:cNvSpPr>
          <p:nvPr>
            <p:ph type="title"/>
          </p:nvPr>
        </p:nvSpPr>
        <p:spPr>
          <a:xfrm>
            <a:off x="382280" y="484632"/>
            <a:ext cx="6743844" cy="1609344"/>
          </a:xfrm>
        </p:spPr>
        <p:txBody>
          <a:bodyPr>
            <a:normAutofit/>
          </a:bodyPr>
          <a:lstStyle/>
          <a:p>
            <a:r>
              <a:rPr lang="en-IN" sz="4800" dirty="0"/>
              <a:t>Action plan</a:t>
            </a:r>
          </a:p>
        </p:txBody>
      </p:sp>
      <p:sp>
        <p:nvSpPr>
          <p:cNvPr id="3" name="Content Placeholder 2">
            <a:extLst>
              <a:ext uri="{FF2B5EF4-FFF2-40B4-BE49-F238E27FC236}">
                <a16:creationId xmlns:a16="http://schemas.microsoft.com/office/drawing/2014/main" id="{6BA0A0C4-E9A4-F34C-924D-11A23201BE2A}"/>
              </a:ext>
            </a:extLst>
          </p:cNvPr>
          <p:cNvSpPr>
            <a:spLocks noGrp="1"/>
          </p:cNvSpPr>
          <p:nvPr>
            <p:ph idx="1"/>
          </p:nvPr>
        </p:nvSpPr>
        <p:spPr>
          <a:xfrm>
            <a:off x="382279" y="2121408"/>
            <a:ext cx="6743845" cy="4050792"/>
          </a:xfrm>
        </p:spPr>
        <p:txBody>
          <a:bodyPr>
            <a:normAutofit/>
          </a:bodyPr>
          <a:lstStyle/>
          <a:p>
            <a:r>
              <a:rPr lang="en-US" sz="1800" b="1" dirty="0"/>
              <a:t>Talent Acquisition and Development</a:t>
            </a:r>
          </a:p>
          <a:p>
            <a:pPr>
              <a:buFont typeface="+mj-lt"/>
              <a:buAutoNum type="arabicPeriod"/>
            </a:pPr>
            <a:r>
              <a:rPr lang="en-US" sz="1800" b="1" dirty="0"/>
              <a:t>Targeted Recruitment Campaign</a:t>
            </a:r>
            <a:endParaRPr lang="en-US" sz="1800" dirty="0"/>
          </a:p>
          <a:p>
            <a:pPr marL="742950" lvl="1" indent="-285750">
              <a:buFont typeface="+mj-lt"/>
              <a:buAutoNum type="arabicPeriod"/>
            </a:pPr>
            <a:r>
              <a:rPr lang="en-US" b="1" dirty="0"/>
              <a:t>Steps</a:t>
            </a:r>
            <a:r>
              <a:rPr lang="en-US" dirty="0"/>
              <a:t>: Use social media, attend job fairs, highlight innovative projects.</a:t>
            </a:r>
          </a:p>
          <a:p>
            <a:pPr>
              <a:buFont typeface="+mj-lt"/>
              <a:buAutoNum type="arabicPeriod"/>
            </a:pPr>
            <a:r>
              <a:rPr lang="en-US" sz="1800" b="1" dirty="0"/>
              <a:t>Internal Training in Emerging Technologies</a:t>
            </a:r>
            <a:endParaRPr lang="en-US" sz="1800" dirty="0"/>
          </a:p>
          <a:p>
            <a:pPr marL="742950" lvl="1" indent="-285750">
              <a:buFont typeface="+mj-lt"/>
              <a:buAutoNum type="arabicPeriod"/>
            </a:pPr>
            <a:r>
              <a:rPr lang="en-US" b="1" dirty="0"/>
              <a:t>Steps</a:t>
            </a:r>
            <a:r>
              <a:rPr lang="en-US" dirty="0"/>
              <a:t>: Develop training programs, conduct seminars, assess efficacy.</a:t>
            </a:r>
          </a:p>
          <a:p>
            <a:pPr>
              <a:buFont typeface="+mj-lt"/>
              <a:buAutoNum type="arabicPeriod"/>
            </a:pPr>
            <a:r>
              <a:rPr lang="en-US" sz="1800" b="1" dirty="0"/>
              <a:t>Collaborative Programs with Universities</a:t>
            </a:r>
            <a:endParaRPr lang="en-US" sz="1800" dirty="0"/>
          </a:p>
          <a:p>
            <a:pPr marL="742950" lvl="1" indent="-285750">
              <a:buFont typeface="+mj-lt"/>
              <a:buAutoNum type="arabicPeriod"/>
            </a:pPr>
            <a:r>
              <a:rPr lang="en-US" b="1" dirty="0"/>
              <a:t>Steps</a:t>
            </a:r>
            <a:r>
              <a:rPr lang="en-US" dirty="0"/>
              <a:t>: Form partnerships, create co-op programs, offer real-world experience.</a:t>
            </a:r>
          </a:p>
          <a:p>
            <a:endParaRPr lang="en-IN" sz="1800" dirty="0"/>
          </a:p>
        </p:txBody>
      </p:sp>
      <p:pic>
        <p:nvPicPr>
          <p:cNvPr id="5" name="Picture 4" descr="Drawings on colourful paper">
            <a:extLst>
              <a:ext uri="{FF2B5EF4-FFF2-40B4-BE49-F238E27FC236}">
                <a16:creationId xmlns:a16="http://schemas.microsoft.com/office/drawing/2014/main" id="{01ACA099-039C-22A0-85A1-37EF9740077E}"/>
              </a:ext>
            </a:extLst>
          </p:cNvPr>
          <p:cNvPicPr>
            <a:picLocks noChangeAspect="1"/>
          </p:cNvPicPr>
          <p:nvPr/>
        </p:nvPicPr>
        <p:blipFill>
          <a:blip r:embed="rId4"/>
          <a:srcRect l="16303" r="38469" b="-1"/>
          <a:stretch/>
        </p:blipFill>
        <p:spPr>
          <a:xfrm>
            <a:off x="7545274" y="10"/>
            <a:ext cx="4646726" cy="6857990"/>
          </a:xfrm>
          <a:prstGeom prst="rect">
            <a:avLst/>
          </a:prstGeom>
        </p:spPr>
      </p:pic>
      <p:grpSp>
        <p:nvGrpSpPr>
          <p:cNvPr id="20" name="Group 19">
            <a:extLst>
              <a:ext uri="{FF2B5EF4-FFF2-40B4-BE49-F238E27FC236}">
                <a16:creationId xmlns:a16="http://schemas.microsoft.com/office/drawing/2014/main" id="{B55DE4E1-F219-45A4-96D9-9A86D0E4DB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1" name="Oval 20">
              <a:extLst>
                <a:ext uri="{FF2B5EF4-FFF2-40B4-BE49-F238E27FC236}">
                  <a16:creationId xmlns:a16="http://schemas.microsoft.com/office/drawing/2014/main" id="{3601C3FF-4A5D-437C-B3DB-A53B99D30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2" name="Oval 21">
              <a:extLst>
                <a:ext uri="{FF2B5EF4-FFF2-40B4-BE49-F238E27FC236}">
                  <a16:creationId xmlns:a16="http://schemas.microsoft.com/office/drawing/2014/main" id="{61B1BDC9-B583-4F65-8FE9-E2CBE71D93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269575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64958D-AF5D-4863-B5FB-83F6B8CB1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12188656"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BC7F6F-9613-B4BF-2528-993520E382A2}"/>
              </a:ext>
            </a:extLst>
          </p:cNvPr>
          <p:cNvSpPr>
            <a:spLocks noGrp="1"/>
          </p:cNvSpPr>
          <p:nvPr>
            <p:ph type="title"/>
          </p:nvPr>
        </p:nvSpPr>
        <p:spPr>
          <a:xfrm>
            <a:off x="4970109" y="484632"/>
            <a:ext cx="6730277" cy="1609344"/>
          </a:xfrm>
          <a:ln>
            <a:noFill/>
          </a:ln>
        </p:spPr>
        <p:txBody>
          <a:bodyPr>
            <a:normAutofit/>
          </a:bodyPr>
          <a:lstStyle/>
          <a:p>
            <a:r>
              <a:rPr lang="en-IN" sz="4800"/>
              <a:t>Action plan</a:t>
            </a:r>
          </a:p>
        </p:txBody>
      </p:sp>
      <p:pic>
        <p:nvPicPr>
          <p:cNvPr id="5" name="Picture 4" descr="Top view of cubes connected with black lines">
            <a:extLst>
              <a:ext uri="{FF2B5EF4-FFF2-40B4-BE49-F238E27FC236}">
                <a16:creationId xmlns:a16="http://schemas.microsoft.com/office/drawing/2014/main" id="{5A93B531-3659-9689-E3BF-7DBE66ABF9B7}"/>
              </a:ext>
            </a:extLst>
          </p:cNvPr>
          <p:cNvPicPr>
            <a:picLocks noChangeAspect="1"/>
          </p:cNvPicPr>
          <p:nvPr/>
        </p:nvPicPr>
        <p:blipFill>
          <a:blip r:embed="rId4"/>
          <a:srcRect l="29552" r="19630"/>
          <a:stretch/>
        </p:blipFill>
        <p:spPr>
          <a:xfrm>
            <a:off x="3344" y="10"/>
            <a:ext cx="4646726" cy="6857990"/>
          </a:xfrm>
          <a:prstGeom prst="rect">
            <a:avLst/>
          </a:prstGeom>
        </p:spPr>
      </p:pic>
      <p:sp>
        <p:nvSpPr>
          <p:cNvPr id="3" name="Content Placeholder 2">
            <a:extLst>
              <a:ext uri="{FF2B5EF4-FFF2-40B4-BE49-F238E27FC236}">
                <a16:creationId xmlns:a16="http://schemas.microsoft.com/office/drawing/2014/main" id="{6BA0A0C4-E9A4-F34C-924D-11A23201BE2A}"/>
              </a:ext>
            </a:extLst>
          </p:cNvPr>
          <p:cNvSpPr>
            <a:spLocks noGrp="1"/>
          </p:cNvSpPr>
          <p:nvPr>
            <p:ph idx="1"/>
          </p:nvPr>
        </p:nvSpPr>
        <p:spPr>
          <a:xfrm>
            <a:off x="4970109" y="2121408"/>
            <a:ext cx="6730276" cy="4050792"/>
          </a:xfrm>
        </p:spPr>
        <p:txBody>
          <a:bodyPr>
            <a:normAutofit/>
          </a:bodyPr>
          <a:lstStyle/>
          <a:p>
            <a:r>
              <a:rPr lang="en-US" sz="1800" b="1"/>
              <a:t>Employee Engagement and Retention</a:t>
            </a:r>
          </a:p>
          <a:p>
            <a:pPr>
              <a:buFont typeface="+mj-lt"/>
              <a:buAutoNum type="arabicPeriod"/>
            </a:pPr>
            <a:r>
              <a:rPr lang="en-US" sz="1800" b="1"/>
              <a:t>Revise Pay Structure</a:t>
            </a:r>
            <a:endParaRPr lang="en-US" sz="1800"/>
          </a:p>
          <a:p>
            <a:pPr marL="742950" lvl="1" indent="-285750">
              <a:buFont typeface="+mj-lt"/>
              <a:buAutoNum type="arabicPeriod"/>
            </a:pPr>
            <a:r>
              <a:rPr lang="en-US" b="1" dirty="0"/>
              <a:t>Steps</a:t>
            </a:r>
            <a:r>
              <a:rPr lang="en-US" dirty="0"/>
              <a:t>: Review current structure, benchmark industry standards, adjust accordingly.</a:t>
            </a:r>
          </a:p>
          <a:p>
            <a:pPr>
              <a:buFont typeface="+mj-lt"/>
              <a:buAutoNum type="arabicPeriod"/>
            </a:pPr>
            <a:r>
              <a:rPr lang="en-US" sz="1800" b="1"/>
              <a:t>Monthly Employee Recognition Program</a:t>
            </a:r>
            <a:endParaRPr lang="en-US" sz="1800"/>
          </a:p>
          <a:p>
            <a:pPr marL="742950" lvl="1" indent="-285750">
              <a:buFont typeface="+mj-lt"/>
              <a:buAutoNum type="arabicPeriod"/>
            </a:pPr>
            <a:r>
              <a:rPr lang="en-US" b="1" dirty="0"/>
              <a:t>Steps</a:t>
            </a:r>
            <a:r>
              <a:rPr lang="en-US" dirty="0"/>
              <a:t>: Establish criteria, communicate program benefits, recognize achievements.</a:t>
            </a:r>
          </a:p>
          <a:p>
            <a:pPr>
              <a:buFont typeface="+mj-lt"/>
              <a:buAutoNum type="arabicPeriod"/>
            </a:pPr>
            <a:r>
              <a:rPr lang="en-US" sz="1800" b="1"/>
              <a:t>Career Development Plans</a:t>
            </a:r>
            <a:endParaRPr lang="en-US" sz="1800"/>
          </a:p>
          <a:p>
            <a:pPr marL="742950" lvl="1" indent="-285750">
              <a:buFont typeface="+mj-lt"/>
              <a:buAutoNum type="arabicPeriod"/>
            </a:pPr>
            <a:r>
              <a:rPr lang="en-US" b="1" dirty="0"/>
              <a:t>Steps</a:t>
            </a:r>
            <a:r>
              <a:rPr lang="en-US" dirty="0"/>
              <a:t>: Create plans, identify key skills, provide career advancement tools.</a:t>
            </a:r>
          </a:p>
          <a:p>
            <a:endParaRPr lang="en-IN" sz="1800"/>
          </a:p>
        </p:txBody>
      </p:sp>
      <p:grpSp>
        <p:nvGrpSpPr>
          <p:cNvPr id="11" name="Group 10">
            <a:extLst>
              <a:ext uri="{FF2B5EF4-FFF2-40B4-BE49-F238E27FC236}">
                <a16:creationId xmlns:a16="http://schemas.microsoft.com/office/drawing/2014/main" id="{11002ACD-3B0C-4885-8754-8A00E926FE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DF0313CD-4196-4456-A70D-5EE2B995B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80DE0B32-9EE8-4975-AD48-3855B0A82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711299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4BC7F6F-9613-B4BF-2528-993520E382A2}"/>
              </a:ext>
            </a:extLst>
          </p:cNvPr>
          <p:cNvSpPr>
            <a:spLocks noGrp="1"/>
          </p:cNvSpPr>
          <p:nvPr>
            <p:ph type="title"/>
          </p:nvPr>
        </p:nvSpPr>
        <p:spPr>
          <a:xfrm>
            <a:off x="1069848" y="484632"/>
            <a:ext cx="10058400" cy="1609344"/>
          </a:xfrm>
        </p:spPr>
        <p:txBody>
          <a:bodyPr>
            <a:normAutofit/>
          </a:bodyPr>
          <a:lstStyle/>
          <a:p>
            <a:r>
              <a:rPr lang="en-IN"/>
              <a:t>Action plan</a:t>
            </a:r>
          </a:p>
        </p:txBody>
      </p:sp>
      <p:pic>
        <p:nvPicPr>
          <p:cNvPr id="10" name="Picture 9" descr="Red toy person in front of two lines of white figures">
            <a:extLst>
              <a:ext uri="{FF2B5EF4-FFF2-40B4-BE49-F238E27FC236}">
                <a16:creationId xmlns:a16="http://schemas.microsoft.com/office/drawing/2014/main" id="{63A9D86F-B147-E18E-6FA3-566A31111529}"/>
              </a:ext>
            </a:extLst>
          </p:cNvPr>
          <p:cNvPicPr>
            <a:picLocks noChangeAspect="1"/>
          </p:cNvPicPr>
          <p:nvPr/>
        </p:nvPicPr>
        <p:blipFill>
          <a:blip r:embed="rId4"/>
          <a:srcRect l="9062" r="5303" b="-1"/>
          <a:stretch/>
        </p:blipFill>
        <p:spPr>
          <a:xfrm>
            <a:off x="1007196" y="2265037"/>
            <a:ext cx="5088800" cy="3907158"/>
          </a:xfrm>
          <a:prstGeom prst="rect">
            <a:avLst/>
          </a:prstGeom>
        </p:spPr>
      </p:pic>
      <p:sp>
        <p:nvSpPr>
          <p:cNvPr id="3" name="Content Placeholder 2">
            <a:extLst>
              <a:ext uri="{FF2B5EF4-FFF2-40B4-BE49-F238E27FC236}">
                <a16:creationId xmlns:a16="http://schemas.microsoft.com/office/drawing/2014/main" id="{6BA0A0C4-E9A4-F34C-924D-11A23201BE2A}"/>
              </a:ext>
            </a:extLst>
          </p:cNvPr>
          <p:cNvSpPr>
            <a:spLocks noGrp="1"/>
          </p:cNvSpPr>
          <p:nvPr>
            <p:ph idx="1"/>
          </p:nvPr>
        </p:nvSpPr>
        <p:spPr>
          <a:xfrm>
            <a:off x="6496216" y="2038654"/>
            <a:ext cx="4632031" cy="4410051"/>
          </a:xfrm>
        </p:spPr>
        <p:txBody>
          <a:bodyPr anchor="ctr">
            <a:normAutofit/>
          </a:bodyPr>
          <a:lstStyle/>
          <a:p>
            <a:r>
              <a:rPr lang="en-US" sz="1800" b="1" dirty="0"/>
              <a:t>Diversity and Inclusion</a:t>
            </a:r>
          </a:p>
          <a:p>
            <a:pPr>
              <a:buFont typeface="+mj-lt"/>
              <a:buAutoNum type="arabicPeriod"/>
            </a:pPr>
            <a:r>
              <a:rPr lang="en-US" sz="1800" b="1" dirty="0"/>
              <a:t>Set Measurable Diversity Objectives</a:t>
            </a:r>
            <a:endParaRPr lang="en-US" sz="1800" dirty="0"/>
          </a:p>
          <a:p>
            <a:pPr marL="742950" lvl="1" indent="-285750"/>
            <a:r>
              <a:rPr lang="en-US" b="1" dirty="0"/>
              <a:t>Steps</a:t>
            </a:r>
            <a:r>
              <a:rPr lang="en-US" dirty="0"/>
              <a:t>: Define goals, implement tracking, report progress regularly.</a:t>
            </a:r>
          </a:p>
          <a:p>
            <a:pPr>
              <a:buFont typeface="+mj-lt"/>
              <a:buAutoNum type="arabicPeriod"/>
            </a:pPr>
            <a:r>
              <a:rPr lang="en-US" sz="1800" b="1" dirty="0"/>
              <a:t>Mandatory Diversity Training</a:t>
            </a:r>
            <a:endParaRPr lang="en-US" sz="1800" dirty="0"/>
          </a:p>
          <a:p>
            <a:pPr marL="742950" lvl="1" indent="-285750"/>
            <a:r>
              <a:rPr lang="en-US" b="1" dirty="0"/>
              <a:t>Steps</a:t>
            </a:r>
            <a:r>
              <a:rPr lang="en-US" dirty="0"/>
              <a:t>: Develop training, mandate attendance, evaluate impact.</a:t>
            </a:r>
          </a:p>
          <a:p>
            <a:pPr>
              <a:buFont typeface="+mj-lt"/>
              <a:buAutoNum type="arabicPeriod"/>
            </a:pPr>
            <a:r>
              <a:rPr lang="en-US" sz="1800" b="1" dirty="0"/>
              <a:t>Mentorship Programs for Under-represented Groups</a:t>
            </a:r>
            <a:endParaRPr lang="en-US" sz="1800" dirty="0"/>
          </a:p>
          <a:p>
            <a:pPr marL="742950" lvl="1" indent="-285750"/>
            <a:r>
              <a:rPr lang="en-US" b="1" dirty="0"/>
              <a:t>Steps</a:t>
            </a:r>
            <a:r>
              <a:rPr lang="en-US" dirty="0"/>
              <a:t>: Identify mentors and mentees, pair based on career goals, monitor progress.</a:t>
            </a:r>
          </a:p>
          <a:p>
            <a:endParaRPr lang="en-IN" sz="1500" dirty="0"/>
          </a:p>
        </p:txBody>
      </p:sp>
      <p:sp>
        <p:nvSpPr>
          <p:cNvPr id="26" name="Oval 25">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8" name="Oval 27">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38274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CF043BA-0C52-4068-BCF5-2B2D89BA9D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E26B1A-AE0F-FA98-D0B6-0C18651DA2EB}"/>
              </a:ext>
            </a:extLst>
          </p:cNvPr>
          <p:cNvSpPr>
            <a:spLocks noGrp="1"/>
          </p:cNvSpPr>
          <p:nvPr>
            <p:ph type="title"/>
          </p:nvPr>
        </p:nvSpPr>
        <p:spPr>
          <a:xfrm>
            <a:off x="7883612" y="484632"/>
            <a:ext cx="3816774" cy="457200"/>
          </a:xfrm>
          <a:ln>
            <a:noFill/>
          </a:ln>
        </p:spPr>
        <p:txBody>
          <a:bodyPr>
            <a:normAutofit fontScale="90000"/>
          </a:bodyPr>
          <a:lstStyle/>
          <a:p>
            <a:r>
              <a:rPr lang="en-US" sz="3200" dirty="0"/>
              <a:t>References </a:t>
            </a:r>
            <a:br>
              <a:rPr lang="en-US" sz="3200" dirty="0"/>
            </a:br>
            <a:endParaRPr lang="en-US" sz="3200" dirty="0"/>
          </a:p>
        </p:txBody>
      </p:sp>
      <p:pic>
        <p:nvPicPr>
          <p:cNvPr id="5" name="Picture 4" descr="A building with a flag in front of it&#10;&#10;Description automatically generated">
            <a:extLst>
              <a:ext uri="{FF2B5EF4-FFF2-40B4-BE49-F238E27FC236}">
                <a16:creationId xmlns:a16="http://schemas.microsoft.com/office/drawing/2014/main" id="{30D56F9F-C650-505E-BAD1-EB9CF906AF74}"/>
              </a:ext>
            </a:extLst>
          </p:cNvPr>
          <p:cNvPicPr>
            <a:picLocks noChangeAspect="1"/>
          </p:cNvPicPr>
          <p:nvPr/>
        </p:nvPicPr>
        <p:blipFill>
          <a:blip r:embed="rId4">
            <a:extLst>
              <a:ext uri="{28A0092B-C50C-407E-A947-70E740481C1C}">
                <a14:useLocalDpi xmlns:a14="http://schemas.microsoft.com/office/drawing/2010/main" val="0"/>
              </a:ext>
            </a:extLst>
          </a:blip>
          <a:srcRect l="9475" r="17049" b="-1"/>
          <a:stretch/>
        </p:blipFill>
        <p:spPr>
          <a:xfrm>
            <a:off x="3343" y="10"/>
            <a:ext cx="7548923" cy="6857990"/>
          </a:xfrm>
          <a:prstGeom prst="rect">
            <a:avLst/>
          </a:prstGeom>
        </p:spPr>
      </p:pic>
      <p:sp>
        <p:nvSpPr>
          <p:cNvPr id="3" name="Content Placeholder 2">
            <a:extLst>
              <a:ext uri="{FF2B5EF4-FFF2-40B4-BE49-F238E27FC236}">
                <a16:creationId xmlns:a16="http://schemas.microsoft.com/office/drawing/2014/main" id="{DAB4EAE9-D0AD-48F7-D72F-D4B74AA243EB}"/>
              </a:ext>
            </a:extLst>
          </p:cNvPr>
          <p:cNvSpPr>
            <a:spLocks noGrp="1"/>
          </p:cNvSpPr>
          <p:nvPr>
            <p:ph idx="1"/>
          </p:nvPr>
        </p:nvSpPr>
        <p:spPr>
          <a:xfrm>
            <a:off x="7883611" y="971025"/>
            <a:ext cx="3816774" cy="5686663"/>
          </a:xfrm>
        </p:spPr>
        <p:txBody>
          <a:bodyPr>
            <a:normAutofit fontScale="62500" lnSpcReduction="20000"/>
          </a:bodyPr>
          <a:lstStyle/>
          <a:p>
            <a:pPr>
              <a:spcAft>
                <a:spcPts val="800"/>
              </a:spcAft>
            </a:pPr>
            <a:r>
              <a:rPr lang="en-IN" sz="2300" kern="100" dirty="0">
                <a:effectLst/>
                <a:latin typeface="Times New Roman" panose="02020603050405020304" pitchFamily="18" charset="0"/>
                <a:ea typeface="Calibri" panose="020F0502020204030204" pitchFamily="34" charset="0"/>
                <a:cs typeface="Times New Roman" panose="02020603050405020304" pitchFamily="18" charset="0"/>
              </a:rPr>
              <a:t>Company overview | Honda in Canada. (n.d.)., </a:t>
            </a:r>
            <a:r>
              <a:rPr lang="en-IN" sz="2300" u="sng" kern="100" dirty="0">
                <a:effectLst/>
                <a:latin typeface="Times New Roman" panose="02020603050405020304" pitchFamily="18" charset="0"/>
                <a:ea typeface="Calibri" panose="020F0502020204030204" pitchFamily="34" charset="0"/>
                <a:cs typeface="Times New Roman" panose="02020603050405020304" pitchFamily="18" charset="0"/>
                <a:hlinkClick r:id="rId5"/>
              </a:rPr>
              <a:t>https://www.hondacanadamfg.ca/our-company/</a:t>
            </a:r>
            <a:r>
              <a:rPr lang="en-IN" sz="2300" u="sng"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2300" u="sng" kern="100" dirty="0">
                <a:effectLst/>
                <a:latin typeface="Times New Roman" panose="02020603050405020304" pitchFamily="18" charset="0"/>
                <a:ea typeface="Calibri" panose="020F0502020204030204" pitchFamily="34" charset="0"/>
                <a:cs typeface="Times New Roman" panose="02020603050405020304" pitchFamily="18" charset="0"/>
                <a:hlinkClick r:id="rId6"/>
              </a:rPr>
              <a:t>https://www.hondacanadamfg.ca/our-products/</a:t>
            </a:r>
            <a:endParaRPr lang="en-CA" sz="2300" kern="1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IN" sz="2300" kern="100" dirty="0">
                <a:effectLst/>
                <a:latin typeface="Times New Roman" panose="02020603050405020304" pitchFamily="18" charset="0"/>
                <a:ea typeface="Calibri" panose="020F0502020204030204" pitchFamily="34" charset="0"/>
                <a:cs typeface="Times New Roman" panose="02020603050405020304" pitchFamily="18" charset="0"/>
              </a:rPr>
              <a:t>Corporate Strategy | Honda in Canada. (n.d.)., </a:t>
            </a:r>
            <a:r>
              <a:rPr lang="en-IN" sz="2300" u="sng" kern="100" dirty="0">
                <a:effectLst/>
                <a:latin typeface="Times New Roman" panose="02020603050405020304" pitchFamily="18" charset="0"/>
                <a:ea typeface="Calibri" panose="020F0502020204030204" pitchFamily="34" charset="0"/>
                <a:cs typeface="Times New Roman" panose="02020603050405020304" pitchFamily="18" charset="0"/>
                <a:hlinkClick r:id="rId7"/>
              </a:rPr>
              <a:t>https://global.honda/en/sustainability/integratedreport/corporate-strategy/</a:t>
            </a:r>
            <a:endParaRPr lang="en-CA" sz="2300" kern="1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IN" sz="2300" u="sng" kern="100" dirty="0">
                <a:effectLst/>
                <a:latin typeface="Times New Roman" panose="02020603050405020304" pitchFamily="18" charset="0"/>
                <a:ea typeface="Calibri" panose="020F0502020204030204" pitchFamily="34" charset="0"/>
                <a:cs typeface="Times New Roman" panose="02020603050405020304" pitchFamily="18" charset="0"/>
                <a:hlinkClick r:id="rId8"/>
              </a:rPr>
              <a:t>https://www.torquenews.com/1063/honda-slogan-promises-blue-skies-our-children#</a:t>
            </a:r>
            <a:endParaRPr lang="en-CA" sz="2300" kern="1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IN" sz="2300" i="1" kern="100" dirty="0">
                <a:effectLst/>
                <a:latin typeface="Times New Roman" panose="02020603050405020304" pitchFamily="18" charset="0"/>
                <a:ea typeface="Calibri" panose="020F0502020204030204" pitchFamily="34" charset="0"/>
                <a:cs typeface="Times New Roman" panose="02020603050405020304" pitchFamily="18" charset="0"/>
              </a:rPr>
              <a:t>Environmental Sustainability Initiatives | Honda in Canada</a:t>
            </a:r>
            <a:r>
              <a:rPr lang="en-IN" sz="2300" kern="100" dirty="0">
                <a:effectLst/>
                <a:latin typeface="Times New Roman" panose="02020603050405020304" pitchFamily="18" charset="0"/>
                <a:ea typeface="Calibri" panose="020F0502020204030204" pitchFamily="34" charset="0"/>
                <a:cs typeface="Times New Roman" panose="02020603050405020304" pitchFamily="18" charset="0"/>
              </a:rPr>
              <a:t>. (n.d.). </a:t>
            </a:r>
            <a:r>
              <a:rPr lang="en-IN" sz="2300" u="sng" kern="100" dirty="0">
                <a:effectLst/>
                <a:latin typeface="Times New Roman" panose="02020603050405020304" pitchFamily="18" charset="0"/>
                <a:ea typeface="Calibri" panose="020F0502020204030204" pitchFamily="34" charset="0"/>
                <a:cs typeface="Times New Roman" panose="02020603050405020304" pitchFamily="18" charset="0"/>
                <a:hlinkClick r:id="rId9"/>
              </a:rPr>
              <a:t>https://www.hondacanada.ca/environment</a:t>
            </a:r>
            <a:endParaRPr lang="en-CA" sz="2300" kern="1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IN" sz="2300" i="1" kern="100" dirty="0">
                <a:effectLst/>
                <a:latin typeface="Times New Roman" panose="02020603050405020304" pitchFamily="18" charset="0"/>
                <a:ea typeface="Calibri" panose="020F0502020204030204" pitchFamily="34" charset="0"/>
                <a:cs typeface="Times New Roman" panose="02020603050405020304" pitchFamily="18" charset="0"/>
              </a:rPr>
              <a:t>Honda in Canada: Our mission &amp; corporate responsibility</a:t>
            </a:r>
            <a:r>
              <a:rPr lang="en-IN" sz="2300" kern="100" dirty="0">
                <a:effectLst/>
                <a:latin typeface="Times New Roman" panose="02020603050405020304" pitchFamily="18" charset="0"/>
                <a:ea typeface="Calibri" panose="020F0502020204030204" pitchFamily="34" charset="0"/>
                <a:cs typeface="Times New Roman" panose="02020603050405020304" pitchFamily="18" charset="0"/>
              </a:rPr>
              <a:t>. (n.d.). </a:t>
            </a:r>
            <a:r>
              <a:rPr lang="en-IN" sz="2300" u="sng" kern="100" dirty="0">
                <a:effectLst/>
                <a:latin typeface="Times New Roman" panose="02020603050405020304" pitchFamily="18" charset="0"/>
                <a:ea typeface="Calibri" panose="020F0502020204030204" pitchFamily="34" charset="0"/>
                <a:cs typeface="Times New Roman" panose="02020603050405020304" pitchFamily="18" charset="0"/>
                <a:hlinkClick r:id="rId10"/>
              </a:rPr>
              <a:t>https://www.hondacanada.ca/home</a:t>
            </a:r>
            <a:endParaRPr lang="en-CA" sz="2300" kern="1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IN" sz="2300" kern="100" dirty="0">
                <a:effectLst/>
                <a:latin typeface="Times New Roman" panose="02020603050405020304" pitchFamily="18" charset="0"/>
                <a:ea typeface="Calibri" panose="020F0502020204030204" pitchFamily="34" charset="0"/>
                <a:cs typeface="Times New Roman" panose="02020603050405020304" pitchFamily="18" charset="0"/>
              </a:rPr>
              <a:t>Jurevicius, O. (2023, March 30). </a:t>
            </a:r>
            <a:r>
              <a:rPr lang="en-IN" sz="2300" i="1" kern="100" dirty="0">
                <a:effectLst/>
                <a:latin typeface="Times New Roman" panose="02020603050405020304" pitchFamily="18" charset="0"/>
                <a:ea typeface="Calibri" panose="020F0502020204030204" pitchFamily="34" charset="0"/>
                <a:cs typeface="Times New Roman" panose="02020603050405020304" pitchFamily="18" charset="0"/>
              </a:rPr>
              <a:t>SWOT analysis of Honda 2023</a:t>
            </a:r>
            <a:r>
              <a:rPr lang="en-IN" sz="2300" kern="100" dirty="0">
                <a:effectLst/>
                <a:latin typeface="Times New Roman" panose="02020603050405020304" pitchFamily="18" charset="0"/>
                <a:ea typeface="Calibri" panose="020F0502020204030204" pitchFamily="34" charset="0"/>
                <a:cs typeface="Times New Roman" panose="02020603050405020304" pitchFamily="18" charset="0"/>
              </a:rPr>
              <a:t>. Strategic Management Insight. </a:t>
            </a:r>
            <a:r>
              <a:rPr lang="en-IN" sz="2300" u="sng" kern="100" dirty="0">
                <a:effectLst/>
                <a:latin typeface="Times New Roman" panose="02020603050405020304" pitchFamily="18" charset="0"/>
                <a:ea typeface="Calibri" panose="020F0502020204030204" pitchFamily="34" charset="0"/>
                <a:cs typeface="Times New Roman" panose="02020603050405020304" pitchFamily="18" charset="0"/>
                <a:hlinkClick r:id="rId11"/>
              </a:rPr>
              <a:t>https://strategicmanagementinsight.com/swot-analyses/honda-swot-analysis/</a:t>
            </a:r>
            <a:endParaRPr lang="en-CA" sz="2300" kern="1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IN" sz="2300" kern="100" dirty="0">
                <a:effectLst/>
                <a:latin typeface="Times New Roman" panose="02020603050405020304" pitchFamily="18" charset="0"/>
                <a:ea typeface="Calibri" panose="020F0502020204030204" pitchFamily="34" charset="0"/>
                <a:cs typeface="Times New Roman" panose="02020603050405020304" pitchFamily="18" charset="0"/>
              </a:rPr>
              <a:t>Mission Statement </a:t>
            </a:r>
            <a:r>
              <a:rPr lang="en-IN" sz="2300" u="sng" kern="100" dirty="0">
                <a:effectLst/>
                <a:latin typeface="Times New Roman" panose="02020603050405020304" pitchFamily="18" charset="0"/>
                <a:ea typeface="Calibri" panose="020F0502020204030204" pitchFamily="34" charset="0"/>
                <a:cs typeface="Times New Roman" panose="02020603050405020304" pitchFamily="18" charset="0"/>
                <a:hlinkClick r:id="rId12"/>
              </a:rPr>
              <a:t>https://mission-statement.com/honda/</a:t>
            </a:r>
            <a:endParaRPr lang="en-CA" sz="23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000" dirty="0"/>
          </a:p>
        </p:txBody>
      </p:sp>
      <p:grpSp>
        <p:nvGrpSpPr>
          <p:cNvPr id="23" name="Group 22">
            <a:extLst>
              <a:ext uri="{FF2B5EF4-FFF2-40B4-BE49-F238E27FC236}">
                <a16:creationId xmlns:a16="http://schemas.microsoft.com/office/drawing/2014/main" id="{789ACCC8-A635-400E-B9C0-AD9CA57109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8" name="Oval 27">
              <a:extLst>
                <a:ext uri="{FF2B5EF4-FFF2-40B4-BE49-F238E27FC236}">
                  <a16:creationId xmlns:a16="http://schemas.microsoft.com/office/drawing/2014/main" id="{CBC21CEB-233C-4B50-8CCA-829AD0428F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13">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4" name="Oval 23">
              <a:extLst>
                <a:ext uri="{FF2B5EF4-FFF2-40B4-BE49-F238E27FC236}">
                  <a16:creationId xmlns:a16="http://schemas.microsoft.com/office/drawing/2014/main" id="{F3DF2D74-CD63-49A8-A93B-9DA2F59511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4010121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62E11DD-B54B-4751-9C17-39DAF9EF4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05873A-C59E-15F0-8236-B227140F759F}"/>
              </a:ext>
            </a:extLst>
          </p:cNvPr>
          <p:cNvSpPr>
            <a:spLocks noGrp="1"/>
          </p:cNvSpPr>
          <p:nvPr>
            <p:ph type="title"/>
          </p:nvPr>
        </p:nvSpPr>
        <p:spPr>
          <a:xfrm>
            <a:off x="382280" y="484632"/>
            <a:ext cx="6743844" cy="950977"/>
          </a:xfrm>
        </p:spPr>
        <p:txBody>
          <a:bodyPr>
            <a:normAutofit/>
          </a:bodyPr>
          <a:lstStyle/>
          <a:p>
            <a:r>
              <a:rPr lang="en-US" sz="4800" dirty="0"/>
              <a:t>Company overview</a:t>
            </a:r>
            <a:endParaRPr lang="en-IN" sz="4800" dirty="0"/>
          </a:p>
        </p:txBody>
      </p:sp>
      <p:sp>
        <p:nvSpPr>
          <p:cNvPr id="3" name="Content Placeholder 2">
            <a:extLst>
              <a:ext uri="{FF2B5EF4-FFF2-40B4-BE49-F238E27FC236}">
                <a16:creationId xmlns:a16="http://schemas.microsoft.com/office/drawing/2014/main" id="{B3634549-2F54-CBC1-D4AA-100E252F1FF8}"/>
              </a:ext>
            </a:extLst>
          </p:cNvPr>
          <p:cNvSpPr>
            <a:spLocks noGrp="1"/>
          </p:cNvSpPr>
          <p:nvPr>
            <p:ph idx="1"/>
          </p:nvPr>
        </p:nvSpPr>
        <p:spPr>
          <a:xfrm>
            <a:off x="382279" y="1435609"/>
            <a:ext cx="6743845" cy="5222080"/>
          </a:xfrm>
        </p:spPr>
        <p:txBody>
          <a:bodyPr>
            <a:noAutofit/>
          </a:bodyPr>
          <a:lstStyle/>
          <a:p>
            <a:r>
              <a:rPr lang="en-IN" sz="1600" b="1" dirty="0">
                <a:effectLst/>
                <a:latin typeface="Times New Roman" panose="02020603050405020304" pitchFamily="18" charset="0"/>
                <a:ea typeface="Calibri" panose="020F0502020204030204" pitchFamily="34" charset="0"/>
              </a:rPr>
              <a:t>Company Overview-</a:t>
            </a:r>
            <a:r>
              <a:rPr lang="en-IN" sz="1600" dirty="0">
                <a:effectLst/>
                <a:latin typeface="Times New Roman" panose="02020603050405020304" pitchFamily="18" charset="0"/>
                <a:ea typeface="Calibri" panose="020F0502020204030204" pitchFamily="34" charset="0"/>
              </a:rPr>
              <a:t> Honda</a:t>
            </a:r>
            <a:r>
              <a:rPr lang="en-IN" sz="1600" b="1" dirty="0">
                <a:effectLst/>
                <a:latin typeface="Times New Roman" panose="02020603050405020304" pitchFamily="18" charset="0"/>
                <a:ea typeface="Calibri" panose="020F0502020204030204" pitchFamily="34" charset="0"/>
              </a:rPr>
              <a:t> </a:t>
            </a:r>
            <a:r>
              <a:rPr lang="en-IN" sz="1600" dirty="0">
                <a:effectLst/>
                <a:latin typeface="Times New Roman" panose="02020603050405020304" pitchFamily="18" charset="0"/>
                <a:ea typeface="Calibri" panose="020F0502020204030204" pitchFamily="34" charset="0"/>
              </a:rPr>
              <a:t>Canada Inc. is a branch of Honda Motor Co., Ltd., which is a Japanese Multinational Corporation, established in 1969. It is known for manufacturing automobiles, motorcycles and has been building cars in Canada since 1986 in Alliston, Ontario and headquarters in Markham, Ontario </a:t>
            </a:r>
            <a:endParaRPr lang="en-US" sz="1600" dirty="0">
              <a:effectLst/>
              <a:latin typeface="Times New Roman" panose="02020603050405020304" pitchFamily="18" charset="0"/>
              <a:ea typeface="Calibri" panose="020F0502020204030204" pitchFamily="34" charset="0"/>
            </a:endParaRPr>
          </a:p>
          <a:p>
            <a:r>
              <a:rPr lang="en-US" sz="1600" b="1" dirty="0">
                <a:latin typeface="Times New Roman" panose="02020603050405020304" pitchFamily="18" charset="0"/>
                <a:ea typeface="Calibri" panose="020F0502020204030204" pitchFamily="34" charset="0"/>
              </a:rPr>
              <a:t>Three</a:t>
            </a:r>
            <a:r>
              <a:rPr lang="en-US" sz="1600" dirty="0">
                <a:latin typeface="Times New Roman" panose="02020603050405020304" pitchFamily="18" charset="0"/>
                <a:ea typeface="Calibri" panose="020F0502020204030204" pitchFamily="34" charset="0"/>
              </a:rPr>
              <a:t> </a:t>
            </a:r>
            <a:r>
              <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rPr>
              <a:t>Strategic Initiatives-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mj-lt"/>
              <a:buAutoNum type="arabicPeriod"/>
            </a:pPr>
            <a:r>
              <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rPr>
              <a:t>Sustainability and Innovation</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mj-lt"/>
              <a:buAutoNum type="arabicPeriod"/>
            </a:pPr>
            <a:r>
              <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rPr>
              <a:t>Customer Experience</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mj-lt"/>
              <a:buAutoNum type="arabicPeriod"/>
            </a:pPr>
            <a:r>
              <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rPr>
              <a:t>Manufacturing Excellence</a:t>
            </a:r>
            <a:endParaRPr lang="en-IN" sz="1600" kern="100" dirty="0">
              <a:latin typeface="Calibri" panose="020F0502020204030204" pitchFamily="34" charset="0"/>
              <a:ea typeface="Calibri" panose="020F0502020204030204" pitchFamily="34" charset="0"/>
              <a:cs typeface="Times New Roman" panose="02020603050405020304" pitchFamily="18" charset="0"/>
            </a:endParaRPr>
          </a:p>
          <a:p>
            <a:r>
              <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rPr>
              <a:t>Financial Performance:</a:t>
            </a: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 Honda Canada performs strongly in financial terms by increasing its revenue and profits with consistency and by managing costs well and making strategic investments which helped them maintain stability in finance and in the market with success.</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600" b="1" dirty="0">
                <a:effectLst/>
                <a:latin typeface="Times New Roman" panose="02020603050405020304" pitchFamily="18" charset="0"/>
                <a:ea typeface="Calibri" panose="020F0502020204030204" pitchFamily="34" charset="0"/>
              </a:rPr>
              <a:t>Corporate Social Responsibility (CSR):</a:t>
            </a:r>
            <a:r>
              <a:rPr lang="en-IN" sz="1600" dirty="0">
                <a:effectLst/>
                <a:latin typeface="Times New Roman" panose="02020603050405020304" pitchFamily="18" charset="0"/>
                <a:ea typeface="Calibri" panose="020F0502020204030204" pitchFamily="34" charset="0"/>
              </a:rPr>
              <a:t> Blue Skies for Our Children</a:t>
            </a:r>
          </a:p>
          <a:p>
            <a:r>
              <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rPr>
              <a:t>Challenges and Opportunities</a:t>
            </a:r>
          </a:p>
          <a:p>
            <a:r>
              <a:rPr lang="en-IN" sz="1600" b="1" dirty="0">
                <a:effectLst/>
                <a:latin typeface="Times New Roman" panose="02020603050405020304" pitchFamily="18" charset="0"/>
                <a:ea typeface="Calibri" panose="020F0502020204030204" pitchFamily="34" charset="0"/>
              </a:rPr>
              <a:t>Redefining the Honda Global Brand Slogan</a:t>
            </a:r>
            <a:r>
              <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600" b="1" dirty="0">
                <a:effectLst/>
                <a:latin typeface="Times New Roman" panose="02020603050405020304" pitchFamily="18" charset="0"/>
                <a:ea typeface="Calibri" panose="020F0502020204030204" pitchFamily="34" charset="0"/>
              </a:rPr>
              <a:t>How we move you, Create, Transcend, Augment.</a:t>
            </a:r>
            <a:endParaRPr lang="en-IN" sz="1600" b="1" kern="1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descr="Low angle view of modern skyscrapers rising straight up against a dramatic sky">
            <a:extLst>
              <a:ext uri="{FF2B5EF4-FFF2-40B4-BE49-F238E27FC236}">
                <a16:creationId xmlns:a16="http://schemas.microsoft.com/office/drawing/2014/main" id="{198F8205-E548-F6E5-35C3-F3A4EDB5A5F0}"/>
              </a:ext>
            </a:extLst>
          </p:cNvPr>
          <p:cNvPicPr>
            <a:picLocks noChangeAspect="1"/>
          </p:cNvPicPr>
          <p:nvPr/>
        </p:nvPicPr>
        <p:blipFill>
          <a:blip r:embed="rId4"/>
          <a:srcRect l="19030" r="35742" b="-1"/>
          <a:stretch/>
        </p:blipFill>
        <p:spPr>
          <a:xfrm>
            <a:off x="7545274" y="10"/>
            <a:ext cx="4646726" cy="6857990"/>
          </a:xfrm>
          <a:prstGeom prst="rect">
            <a:avLst/>
          </a:prstGeom>
        </p:spPr>
      </p:pic>
      <p:grpSp>
        <p:nvGrpSpPr>
          <p:cNvPr id="11" name="Group 10">
            <a:extLst>
              <a:ext uri="{FF2B5EF4-FFF2-40B4-BE49-F238E27FC236}">
                <a16:creationId xmlns:a16="http://schemas.microsoft.com/office/drawing/2014/main" id="{B55DE4E1-F219-45A4-96D9-9A86D0E4DB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3601C3FF-4A5D-437C-B3DB-A53B99D30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61B1BDC9-B583-4F65-8FE9-E2CBE71D93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603623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42DD1-A978-37C4-B1A0-A84F0D847E87}"/>
              </a:ext>
            </a:extLst>
          </p:cNvPr>
          <p:cNvSpPr>
            <a:spLocks noGrp="1"/>
          </p:cNvSpPr>
          <p:nvPr>
            <p:ph type="title"/>
          </p:nvPr>
        </p:nvSpPr>
        <p:spPr>
          <a:xfrm>
            <a:off x="1069848" y="357188"/>
            <a:ext cx="4730451" cy="642937"/>
          </a:xfrm>
        </p:spPr>
        <p:txBody>
          <a:bodyPr>
            <a:normAutofit fontScale="90000"/>
          </a:bodyPr>
          <a:lstStyle/>
          <a:p>
            <a:r>
              <a:rPr lang="en-US" sz="4400" dirty="0"/>
              <a:t>Company description</a:t>
            </a:r>
            <a:endParaRPr lang="en-IN" sz="4400" dirty="0"/>
          </a:p>
        </p:txBody>
      </p:sp>
      <p:sp>
        <p:nvSpPr>
          <p:cNvPr id="3" name="Content Placeholder 2">
            <a:extLst>
              <a:ext uri="{FF2B5EF4-FFF2-40B4-BE49-F238E27FC236}">
                <a16:creationId xmlns:a16="http://schemas.microsoft.com/office/drawing/2014/main" id="{551C7CEC-39BA-6C1A-6490-BF5E0EFD8EC3}"/>
              </a:ext>
            </a:extLst>
          </p:cNvPr>
          <p:cNvSpPr>
            <a:spLocks noGrp="1"/>
          </p:cNvSpPr>
          <p:nvPr>
            <p:ph idx="1"/>
          </p:nvPr>
        </p:nvSpPr>
        <p:spPr>
          <a:xfrm>
            <a:off x="1069848" y="1143000"/>
            <a:ext cx="4730451" cy="5029200"/>
          </a:xfrm>
        </p:spPr>
        <p:txBody>
          <a:bodyPr>
            <a:normAutofit/>
          </a:bodyPr>
          <a:lstStyle/>
          <a:p>
            <a:r>
              <a:rPr lang="en-IN" sz="1800" dirty="0">
                <a:effectLst/>
                <a:latin typeface="Times New Roman" panose="02020603050405020304" pitchFamily="18" charset="0"/>
                <a:ea typeface="Calibri" panose="020F0502020204030204" pitchFamily="34" charset="0"/>
              </a:rPr>
              <a:t>The purpose of Honda Canada Inc., is to build vehicles for the people of Canada right at home and to export outside Canada. Purpose: innovations, mobility growth, sustainability and improving the life quality of consumers and the communities.</a:t>
            </a:r>
          </a:p>
          <a:p>
            <a:r>
              <a:rPr lang="en-IN" sz="1800" dirty="0">
                <a:effectLst/>
                <a:latin typeface="Times New Roman" panose="02020603050405020304" pitchFamily="18" charset="0"/>
                <a:ea typeface="Calibri" panose="020F0502020204030204" pitchFamily="34" charset="0"/>
              </a:rPr>
              <a:t> Since 1986, they produced Honda engines and its 10 millionth car in 2023 and light trucks at Alliston, Ontario, where the Honda Civic and Honda CR-V are currently manufactured. </a:t>
            </a:r>
            <a:endParaRPr lang="en-IN" sz="1800" dirty="0">
              <a:latin typeface="Times New Roman" panose="02020603050405020304" pitchFamily="18" charset="0"/>
              <a:ea typeface="Calibri" panose="020F0502020204030204" pitchFamily="34" charset="0"/>
            </a:endParaRPr>
          </a:p>
          <a:p>
            <a:r>
              <a:rPr lang="en-IN" sz="1800" dirty="0">
                <a:effectLst/>
                <a:latin typeface="Times New Roman" panose="02020603050405020304" pitchFamily="18" charset="0"/>
                <a:ea typeface="Calibri" panose="020F0502020204030204" pitchFamily="34" charset="0"/>
              </a:rPr>
              <a:t>The plant size of Honda Canada is 4 million square feet and the site size is 890 acres. </a:t>
            </a:r>
          </a:p>
          <a:p>
            <a:r>
              <a:rPr lang="en-IN" sz="1800" dirty="0">
                <a:effectLst/>
                <a:latin typeface="Times New Roman" panose="02020603050405020304" pitchFamily="18" charset="0"/>
                <a:ea typeface="Calibri" panose="020F0502020204030204" pitchFamily="34" charset="0"/>
              </a:rPr>
              <a:t>There are a total of 4200 associates working in Honda Canada</a:t>
            </a:r>
            <a:r>
              <a:rPr lang="en-IN" sz="1800" dirty="0">
                <a:latin typeface="Times New Roman" panose="02020603050405020304" pitchFamily="18" charset="0"/>
                <a:ea typeface="Calibri" panose="020F0502020204030204" pitchFamily="34" charset="0"/>
              </a:rPr>
              <a:t>.</a:t>
            </a:r>
          </a:p>
        </p:txBody>
      </p:sp>
      <p:pic>
        <p:nvPicPr>
          <p:cNvPr id="5" name="Picture 4" descr="Gears of a machine">
            <a:extLst>
              <a:ext uri="{FF2B5EF4-FFF2-40B4-BE49-F238E27FC236}">
                <a16:creationId xmlns:a16="http://schemas.microsoft.com/office/drawing/2014/main" id="{5DEB559A-9F79-A8F2-E5CA-F768762B1D48}"/>
              </a:ext>
            </a:extLst>
          </p:cNvPr>
          <p:cNvPicPr>
            <a:picLocks noChangeAspect="1"/>
          </p:cNvPicPr>
          <p:nvPr/>
        </p:nvPicPr>
        <p:blipFill>
          <a:blip r:embed="rId2"/>
          <a:srcRect l="23539" r="20840" b="-1"/>
          <a:stretch/>
        </p:blipFill>
        <p:spPr>
          <a:xfrm>
            <a:off x="5913124" y="10"/>
            <a:ext cx="6278877" cy="6857990"/>
          </a:xfrm>
          <a:custGeom>
            <a:avLst/>
            <a:gdLst/>
            <a:ahLst/>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p:spPr>
      </p:pic>
      <p:sp>
        <p:nvSpPr>
          <p:cNvPr id="18" name="Freeform: Shape 17">
            <a:extLst>
              <a:ext uri="{FF2B5EF4-FFF2-40B4-BE49-F238E27FC236}">
                <a16:creationId xmlns:a16="http://schemas.microsoft.com/office/drawing/2014/main" id="{484E34F7-E155-426C-A88E-8AEA6CF3F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3" y="0"/>
            <a:ext cx="6278877" cy="6858000"/>
          </a:xfrm>
          <a:custGeom>
            <a:avLst/>
            <a:gdLst>
              <a:gd name="connsiteX0" fmla="*/ 45571 w 6278877"/>
              <a:gd name="connsiteY0" fmla="*/ 0 h 6858000"/>
              <a:gd name="connsiteX1" fmla="*/ 6278877 w 6278877"/>
              <a:gd name="connsiteY1" fmla="*/ 0 h 6858000"/>
              <a:gd name="connsiteX2" fmla="*/ 6278877 w 6278877"/>
              <a:gd name="connsiteY2" fmla="*/ 6858000 h 6858000"/>
              <a:gd name="connsiteX3" fmla="*/ 3292307 w 6278877"/>
              <a:gd name="connsiteY3" fmla="*/ 6858000 h 6858000"/>
              <a:gd name="connsiteX4" fmla="*/ 3181525 w 6278877"/>
              <a:gd name="connsiteY4" fmla="*/ 6786980 h 6858000"/>
              <a:gd name="connsiteX5" fmla="*/ 0 w 6278877"/>
              <a:gd name="connsiteY5" fmla="*/ 803252 h 6858000"/>
              <a:gd name="connsiteX6" fmla="*/ 37255 w 6278877"/>
              <a:gd name="connsiteY6" fmla="*/ 65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961197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64958D-AF5D-4863-B5FB-83F6B8CB1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12188656"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9DB503-69A7-5104-3C66-C2A172DC5C8A}"/>
              </a:ext>
            </a:extLst>
          </p:cNvPr>
          <p:cNvSpPr>
            <a:spLocks noGrp="1"/>
          </p:cNvSpPr>
          <p:nvPr>
            <p:ph type="title"/>
          </p:nvPr>
        </p:nvSpPr>
        <p:spPr>
          <a:xfrm>
            <a:off x="4970109" y="0"/>
            <a:ext cx="6730277" cy="901874"/>
          </a:xfrm>
          <a:ln>
            <a:noFill/>
          </a:ln>
        </p:spPr>
        <p:txBody>
          <a:bodyPr>
            <a:normAutofit/>
          </a:bodyPr>
          <a:lstStyle/>
          <a:p>
            <a:r>
              <a:rPr lang="en-US" sz="4800"/>
              <a:t>Mission, vision and value</a:t>
            </a:r>
            <a:endParaRPr lang="en-IN" sz="4800" dirty="0"/>
          </a:p>
        </p:txBody>
      </p:sp>
      <p:pic>
        <p:nvPicPr>
          <p:cNvPr id="5" name="Picture 4">
            <a:extLst>
              <a:ext uri="{FF2B5EF4-FFF2-40B4-BE49-F238E27FC236}">
                <a16:creationId xmlns:a16="http://schemas.microsoft.com/office/drawing/2014/main" id="{B33AC194-DF38-0F91-4D94-40F60717C643}"/>
              </a:ext>
            </a:extLst>
          </p:cNvPr>
          <p:cNvPicPr>
            <a:picLocks noChangeAspect="1"/>
          </p:cNvPicPr>
          <p:nvPr/>
        </p:nvPicPr>
        <p:blipFill>
          <a:blip r:embed="rId4">
            <a:extLst>
              <a:ext uri="{28A0092B-C50C-407E-A947-70E740481C1C}">
                <a14:useLocalDpi xmlns:a14="http://schemas.microsoft.com/office/drawing/2010/main" val="0"/>
              </a:ext>
            </a:extLst>
          </a:blip>
          <a:srcRect l="17337" r="17337"/>
          <a:stretch/>
        </p:blipFill>
        <p:spPr>
          <a:xfrm>
            <a:off x="3344" y="10"/>
            <a:ext cx="4646726" cy="6857990"/>
          </a:xfrm>
          <a:prstGeom prst="rect">
            <a:avLst/>
          </a:prstGeom>
        </p:spPr>
      </p:pic>
      <p:sp>
        <p:nvSpPr>
          <p:cNvPr id="3" name="Content Placeholder 2">
            <a:extLst>
              <a:ext uri="{FF2B5EF4-FFF2-40B4-BE49-F238E27FC236}">
                <a16:creationId xmlns:a16="http://schemas.microsoft.com/office/drawing/2014/main" id="{26F9AAF9-FCCF-873E-F38C-23DFD6D1F3A8}"/>
              </a:ext>
            </a:extLst>
          </p:cNvPr>
          <p:cNvSpPr>
            <a:spLocks noGrp="1"/>
          </p:cNvSpPr>
          <p:nvPr>
            <p:ph idx="1"/>
          </p:nvPr>
        </p:nvSpPr>
        <p:spPr>
          <a:xfrm>
            <a:off x="4970109" y="901874"/>
            <a:ext cx="6730276" cy="6400800"/>
          </a:xfrm>
        </p:spPr>
        <p:txBody>
          <a:bodyPr>
            <a:noAutofit/>
          </a:bodyPr>
          <a:lstStyle/>
          <a:p>
            <a:r>
              <a:rPr lang="en-IN" sz="1600" b="1" dirty="0">
                <a:effectLst/>
                <a:latin typeface="Times New Roman" panose="02020603050405020304" pitchFamily="18" charset="0"/>
                <a:ea typeface="Calibri" panose="020F0502020204030204" pitchFamily="34" charset="0"/>
              </a:rPr>
              <a:t>MISSION</a:t>
            </a:r>
            <a:r>
              <a:rPr lang="en-IN" sz="1600" dirty="0">
                <a:effectLst/>
                <a:latin typeface="Times New Roman" panose="02020603050405020304" pitchFamily="18" charset="0"/>
                <a:ea typeface="Calibri" panose="020F0502020204030204" pitchFamily="34" charset="0"/>
              </a:rPr>
              <a:t>: Honda mission statement is “maintaining a global viewpoint, we are dedicated to supplying products of the highest quality, yet at a reasonable price for worldwide customer satisfaction”.</a:t>
            </a:r>
          </a:p>
          <a:p>
            <a:r>
              <a:rPr lang="en-IN" sz="1600" b="1" dirty="0">
                <a:effectLst/>
                <a:latin typeface="Times New Roman" panose="02020603050405020304" pitchFamily="18" charset="0"/>
                <a:ea typeface="Calibri" panose="020F0502020204030204" pitchFamily="34" charset="0"/>
              </a:rPr>
              <a:t>VISION</a:t>
            </a:r>
            <a:r>
              <a:rPr lang="en-IN" sz="1600" dirty="0">
                <a:effectLst/>
                <a:latin typeface="Times New Roman" panose="02020603050405020304" pitchFamily="18" charset="0"/>
                <a:ea typeface="Calibri" panose="020F0502020204030204" pitchFamily="34" charset="0"/>
              </a:rPr>
              <a:t>: The 2030 vision statement of Honda Canada ensures that they will bring the universal passion of Honda to “serve people worldwide with the joy of expanding their life’s potential.” And toward this end, they will “lead the advancement of mobility and enable people everywhere in the world to improve their daily lives”</a:t>
            </a:r>
            <a:r>
              <a:rPr lang="en-IN" sz="1600" dirty="0">
                <a:latin typeface="Times New Roman" panose="02020603050405020304" pitchFamily="18" charset="0"/>
                <a:ea typeface="Calibri" panose="020F0502020204030204" pitchFamily="34" charset="0"/>
              </a:rPr>
              <a:t>.</a:t>
            </a:r>
          </a:p>
          <a:p>
            <a:r>
              <a:rPr lang="en-IN" sz="1600" b="1" dirty="0">
                <a:effectLst/>
                <a:latin typeface="Times New Roman" panose="02020603050405020304" pitchFamily="18" charset="0"/>
                <a:ea typeface="Calibri" panose="020F0502020204030204" pitchFamily="34" charset="0"/>
              </a:rPr>
              <a:t>CORE-VALUE</a:t>
            </a:r>
            <a:r>
              <a:rPr lang="en-IN" sz="1600" dirty="0">
                <a:effectLst/>
                <a:latin typeface="Times New Roman" panose="02020603050405020304" pitchFamily="18" charset="0"/>
                <a:ea typeface="Calibri" panose="020F0502020204030204" pitchFamily="34" charset="0"/>
              </a:rPr>
              <a:t>: The value statement of Honda company covers up “Respect for the individual”-</a:t>
            </a:r>
          </a:p>
          <a:p>
            <a:pPr marL="457200" indent="-457200">
              <a:buFont typeface="+mj-lt"/>
              <a:buAutoNum type="arabicPeriod"/>
            </a:pPr>
            <a:r>
              <a:rPr lang="en-IN" sz="1600" dirty="0">
                <a:latin typeface="Times New Roman" panose="02020603050405020304" pitchFamily="18" charset="0"/>
                <a:ea typeface="Calibri" panose="020F0502020204030204" pitchFamily="34" charset="0"/>
              </a:rPr>
              <a:t>Initiative</a:t>
            </a:r>
          </a:p>
          <a:p>
            <a:pPr marL="457200" indent="-457200">
              <a:buFont typeface="+mj-lt"/>
              <a:buAutoNum type="arabicPeriod"/>
            </a:pPr>
            <a:r>
              <a:rPr lang="en-IN" sz="1600" dirty="0">
                <a:latin typeface="Times New Roman" panose="02020603050405020304" pitchFamily="18" charset="0"/>
                <a:ea typeface="Calibri" panose="020F0502020204030204" pitchFamily="34" charset="0"/>
              </a:rPr>
              <a:t>Equality</a:t>
            </a:r>
          </a:p>
          <a:p>
            <a:pPr marL="457200" indent="-457200">
              <a:buFont typeface="+mj-lt"/>
              <a:buAutoNum type="arabicPeriod"/>
            </a:pPr>
            <a:r>
              <a:rPr lang="en-IN" sz="1600" dirty="0">
                <a:latin typeface="Times New Roman" panose="02020603050405020304" pitchFamily="18" charset="0"/>
                <a:ea typeface="Calibri" panose="020F0502020204030204" pitchFamily="34" charset="0"/>
              </a:rPr>
              <a:t>Trust</a:t>
            </a:r>
          </a:p>
          <a:p>
            <a:pPr>
              <a:spcBef>
                <a:spcPts val="1200"/>
              </a:spcBef>
              <a:spcAft>
                <a:spcPts val="800"/>
              </a:spcAft>
            </a:pPr>
            <a:r>
              <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rPr>
              <a:t>Three Joys</a:t>
            </a:r>
          </a:p>
          <a:p>
            <a:pPr marL="342900" indent="-342900">
              <a:spcBef>
                <a:spcPts val="1200"/>
              </a:spcBef>
              <a:spcAft>
                <a:spcPts val="800"/>
              </a:spcAft>
              <a:buFont typeface="+mj-lt"/>
              <a:buAutoNum type="arabicPeriod"/>
            </a:pP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The Joy of Buying</a:t>
            </a:r>
          </a:p>
          <a:p>
            <a:pPr marL="342900" indent="-342900">
              <a:spcBef>
                <a:spcPts val="1200"/>
              </a:spcBef>
              <a:spcAft>
                <a:spcPts val="800"/>
              </a:spcAft>
              <a:buFont typeface="+mj-lt"/>
              <a:buAutoNum type="arabicPeriod"/>
            </a:pP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The Joy of Selling</a:t>
            </a:r>
          </a:p>
          <a:p>
            <a:pPr marL="342900" indent="-342900">
              <a:spcBef>
                <a:spcPts val="1200"/>
              </a:spcBef>
              <a:spcAft>
                <a:spcPts val="800"/>
              </a:spcAft>
              <a:buFont typeface="+mj-lt"/>
              <a:buAutoNum type="arabicPeriod"/>
            </a:pPr>
            <a:r>
              <a:rPr lang="en-IN" sz="1600" dirty="0">
                <a:effectLst/>
                <a:latin typeface="Times New Roman" panose="02020603050405020304" pitchFamily="18" charset="0"/>
                <a:ea typeface="Calibri" panose="020F0502020204030204" pitchFamily="34" charset="0"/>
              </a:rPr>
              <a:t>The Joy of Creating</a:t>
            </a:r>
            <a:endParaRPr lang="en-IN" sz="1600" dirty="0"/>
          </a:p>
        </p:txBody>
      </p:sp>
      <p:grpSp>
        <p:nvGrpSpPr>
          <p:cNvPr id="11" name="Group 10">
            <a:extLst>
              <a:ext uri="{FF2B5EF4-FFF2-40B4-BE49-F238E27FC236}">
                <a16:creationId xmlns:a16="http://schemas.microsoft.com/office/drawing/2014/main" id="{11002ACD-3B0C-4885-8754-8A00E926FE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DF0313CD-4196-4456-A70D-5EE2B995B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80DE0B32-9EE8-4975-AD48-3855B0A82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675743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974C7-FDCD-7412-A76C-CA4A263E57B7}"/>
              </a:ext>
            </a:extLst>
          </p:cNvPr>
          <p:cNvSpPr>
            <a:spLocks noGrp="1"/>
          </p:cNvSpPr>
          <p:nvPr>
            <p:ph type="title"/>
          </p:nvPr>
        </p:nvSpPr>
        <p:spPr>
          <a:xfrm>
            <a:off x="1069848" y="200416"/>
            <a:ext cx="8931402" cy="826718"/>
          </a:xfrm>
        </p:spPr>
        <p:txBody>
          <a:bodyPr>
            <a:normAutofit fontScale="90000"/>
          </a:bodyPr>
          <a:lstStyle/>
          <a:p>
            <a:r>
              <a:rPr lang="en-IN" dirty="0"/>
              <a:t>Environmental Scan</a:t>
            </a:r>
          </a:p>
        </p:txBody>
      </p:sp>
      <p:sp>
        <p:nvSpPr>
          <p:cNvPr id="43" name="Content Placeholder 2">
            <a:extLst>
              <a:ext uri="{FF2B5EF4-FFF2-40B4-BE49-F238E27FC236}">
                <a16:creationId xmlns:a16="http://schemas.microsoft.com/office/drawing/2014/main" id="{01C9093F-6AC9-9731-0159-2F873D509C12}"/>
              </a:ext>
            </a:extLst>
          </p:cNvPr>
          <p:cNvSpPr>
            <a:spLocks noGrp="1"/>
          </p:cNvSpPr>
          <p:nvPr>
            <p:ph idx="1"/>
          </p:nvPr>
        </p:nvSpPr>
        <p:spPr>
          <a:xfrm>
            <a:off x="1069848" y="1328738"/>
            <a:ext cx="4759452" cy="5044629"/>
          </a:xfrm>
        </p:spPr>
        <p:txBody>
          <a:bodyPr>
            <a:normAutofit fontScale="92500"/>
          </a:bodyPr>
          <a:lstStyle/>
          <a:p>
            <a:r>
              <a:rPr lang="en-US" sz="1800" b="1" dirty="0"/>
              <a:t>Economic Environment</a:t>
            </a:r>
          </a:p>
          <a:p>
            <a:pPr>
              <a:buFont typeface="+mj-lt"/>
              <a:buAutoNum type="arabicPeriod"/>
            </a:pPr>
            <a:r>
              <a:rPr lang="en-US" sz="1800" b="1" dirty="0"/>
              <a:t>Changes in Currency Rates</a:t>
            </a:r>
            <a:endParaRPr lang="en-US" sz="1800" dirty="0"/>
          </a:p>
          <a:p>
            <a:pPr marL="742950" lvl="1" indent="-285750">
              <a:buFont typeface="+mj-lt"/>
              <a:buAutoNum type="arabicPeriod"/>
            </a:pPr>
            <a:r>
              <a:rPr lang="en-US" b="1" dirty="0"/>
              <a:t>Issue</a:t>
            </a:r>
            <a:r>
              <a:rPr lang="en-US" dirty="0"/>
              <a:t>: Fluctuating costs of imported materials.</a:t>
            </a:r>
          </a:p>
          <a:p>
            <a:pPr marL="742950" lvl="1" indent="-285750">
              <a:buFont typeface="+mj-lt"/>
              <a:buAutoNum type="arabicPeriod"/>
            </a:pPr>
            <a:r>
              <a:rPr lang="en-US" b="1" dirty="0"/>
              <a:t>Rationale</a:t>
            </a:r>
            <a:r>
              <a:rPr lang="en-US" dirty="0"/>
              <a:t>: Implement strategic financial planning to mitigate impact.</a:t>
            </a:r>
          </a:p>
          <a:p>
            <a:pPr>
              <a:buFont typeface="+mj-lt"/>
              <a:buAutoNum type="arabicPeriod"/>
            </a:pPr>
            <a:r>
              <a:rPr lang="en-US" sz="1800" b="1" dirty="0"/>
              <a:t>Economic Recessions</a:t>
            </a:r>
            <a:endParaRPr lang="en-US" sz="1800" dirty="0"/>
          </a:p>
          <a:p>
            <a:pPr marL="742950" lvl="1" indent="-285750">
              <a:buFont typeface="+mj-lt"/>
              <a:buAutoNum type="arabicPeriod"/>
            </a:pPr>
            <a:r>
              <a:rPr lang="en-US" b="1" dirty="0"/>
              <a:t>Issue</a:t>
            </a:r>
            <a:r>
              <a:rPr lang="en-US" dirty="0"/>
              <a:t>: Decreased consumer spending reduces demand for automobiles.</a:t>
            </a:r>
          </a:p>
          <a:p>
            <a:pPr marL="742950" lvl="1" indent="-285750">
              <a:buFont typeface="+mj-lt"/>
              <a:buAutoNum type="arabicPeriod"/>
            </a:pPr>
            <a:r>
              <a:rPr lang="en-US" b="1" dirty="0"/>
              <a:t>Rationale</a:t>
            </a:r>
            <a:r>
              <a:rPr lang="en-US" dirty="0"/>
              <a:t>: Plan for flexible workforce and cost-cutting measures.</a:t>
            </a:r>
          </a:p>
          <a:p>
            <a:pPr>
              <a:buFont typeface="+mj-lt"/>
              <a:buAutoNum type="arabicPeriod"/>
            </a:pPr>
            <a:r>
              <a:rPr lang="en-US" sz="1800" b="1" dirty="0"/>
              <a:t>Changes in Interest Rates</a:t>
            </a:r>
            <a:endParaRPr lang="en-US" sz="1800" dirty="0"/>
          </a:p>
          <a:p>
            <a:pPr marL="742950" lvl="1" indent="-285750">
              <a:buFont typeface="+mj-lt"/>
              <a:buAutoNum type="arabicPeriod"/>
            </a:pPr>
            <a:r>
              <a:rPr lang="en-US" b="1" dirty="0"/>
              <a:t>Issue</a:t>
            </a:r>
            <a:r>
              <a:rPr lang="en-US" dirty="0"/>
              <a:t>: Affects financing costs and overall profitability.</a:t>
            </a:r>
          </a:p>
          <a:p>
            <a:pPr marL="742950" lvl="1" indent="-285750">
              <a:buFont typeface="+mj-lt"/>
              <a:buAutoNum type="arabicPeriod"/>
            </a:pPr>
            <a:r>
              <a:rPr lang="en-US" b="1" dirty="0"/>
              <a:t>Rationale</a:t>
            </a:r>
            <a:r>
              <a:rPr lang="en-US" dirty="0"/>
              <a:t>: Monitor interest rates and adjust pricing strategies.</a:t>
            </a:r>
          </a:p>
          <a:p>
            <a:endParaRPr lang="en-IN" sz="1400" dirty="0"/>
          </a:p>
        </p:txBody>
      </p:sp>
      <p:pic>
        <p:nvPicPr>
          <p:cNvPr id="42" name="Picture 41">
            <a:extLst>
              <a:ext uri="{FF2B5EF4-FFF2-40B4-BE49-F238E27FC236}">
                <a16:creationId xmlns:a16="http://schemas.microsoft.com/office/drawing/2014/main" id="{486890A8-6645-A048-748A-DC8FA7B35819}"/>
              </a:ext>
            </a:extLst>
          </p:cNvPr>
          <p:cNvPicPr>
            <a:picLocks noChangeAspect="1"/>
          </p:cNvPicPr>
          <p:nvPr/>
        </p:nvPicPr>
        <p:blipFill>
          <a:blip r:embed="rId2">
            <a:extLst>
              <a:ext uri="{28A0092B-C50C-407E-A947-70E740481C1C}">
                <a14:useLocalDpi xmlns:a14="http://schemas.microsoft.com/office/drawing/2010/main" val="0"/>
              </a:ext>
            </a:extLst>
          </a:blip>
          <a:srcRect l="27097" r="22841" b="-2"/>
          <a:stretch/>
        </p:blipFill>
        <p:spPr>
          <a:xfrm>
            <a:off x="6361113" y="2193036"/>
            <a:ext cx="4773168" cy="3980688"/>
          </a:xfrm>
          <a:prstGeom prst="rect">
            <a:avLst/>
          </a:prstGeom>
        </p:spPr>
      </p:pic>
    </p:spTree>
    <p:extLst>
      <p:ext uri="{BB962C8B-B14F-4D97-AF65-F5344CB8AC3E}">
        <p14:creationId xmlns:p14="http://schemas.microsoft.com/office/powerpoint/2010/main" val="2306224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0974C7-FDCD-7412-A76C-CA4A263E57B7}"/>
              </a:ext>
            </a:extLst>
          </p:cNvPr>
          <p:cNvSpPr>
            <a:spLocks noGrp="1"/>
          </p:cNvSpPr>
          <p:nvPr>
            <p:ph type="title"/>
          </p:nvPr>
        </p:nvSpPr>
        <p:spPr>
          <a:xfrm>
            <a:off x="6386284" y="484632"/>
            <a:ext cx="4741963" cy="929831"/>
          </a:xfrm>
        </p:spPr>
        <p:txBody>
          <a:bodyPr>
            <a:normAutofit fontScale="90000"/>
          </a:bodyPr>
          <a:lstStyle/>
          <a:p>
            <a:r>
              <a:rPr lang="en-IN" sz="4800" dirty="0"/>
              <a:t>Environmental Scan</a:t>
            </a:r>
          </a:p>
        </p:txBody>
      </p:sp>
      <p:pic>
        <p:nvPicPr>
          <p:cNvPr id="5" name="Picture 4" descr="A hand holding a light bulb&#10;&#10;Description automatically generated">
            <a:extLst>
              <a:ext uri="{FF2B5EF4-FFF2-40B4-BE49-F238E27FC236}">
                <a16:creationId xmlns:a16="http://schemas.microsoft.com/office/drawing/2014/main" id="{49E5BB86-C073-E93B-938D-1CD07D8B184B}"/>
              </a:ext>
            </a:extLst>
          </p:cNvPr>
          <p:cNvPicPr>
            <a:picLocks noChangeAspect="1"/>
          </p:cNvPicPr>
          <p:nvPr/>
        </p:nvPicPr>
        <p:blipFill>
          <a:blip r:embed="rId2">
            <a:extLst>
              <a:ext uri="{28A0092B-C50C-407E-A947-70E740481C1C}">
                <a14:useLocalDpi xmlns:a14="http://schemas.microsoft.com/office/drawing/2010/main" val="0"/>
              </a:ext>
            </a:extLst>
          </a:blip>
          <a:srcRect l="20838" r="12499"/>
          <a:stretch/>
        </p:blipFill>
        <p:spPr>
          <a:xfrm>
            <a:off x="1" y="2"/>
            <a:ext cx="6095695" cy="6857997"/>
          </a:xfrm>
          <a:custGeom>
            <a:avLst/>
            <a:gdLst/>
            <a:ahLst/>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p:spPr>
      </p:pic>
      <p:sp>
        <p:nvSpPr>
          <p:cNvPr id="20" name="Freeform: Shape 19">
            <a:extLst>
              <a:ext uri="{FF2B5EF4-FFF2-40B4-BE49-F238E27FC236}">
                <a16:creationId xmlns:a16="http://schemas.microsoft.com/office/drawing/2014/main" id="{0060CE1A-A2ED-43AC-857D-05822177F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598"/>
            <a:ext cx="6095695" cy="6857997"/>
          </a:xfrm>
          <a:custGeom>
            <a:avLst/>
            <a:gdLst>
              <a:gd name="connsiteX0" fmla="*/ 3435036 w 6095695"/>
              <a:gd name="connsiteY0" fmla="*/ 0 h 6857997"/>
              <a:gd name="connsiteX1" fmla="*/ 4198562 w 6095695"/>
              <a:gd name="connsiteY1" fmla="*/ 0 h 6857997"/>
              <a:gd name="connsiteX2" fmla="*/ 4365987 w 6095695"/>
              <a:gd name="connsiteY2" fmla="*/ 128761 h 6857997"/>
              <a:gd name="connsiteX3" fmla="*/ 6095695 w 6095695"/>
              <a:gd name="connsiteY3" fmla="*/ 3718209 h 6857997"/>
              <a:gd name="connsiteX4" fmla="*/ 4860911 w 6095695"/>
              <a:gd name="connsiteY4" fmla="*/ 6845880 h 6857997"/>
              <a:gd name="connsiteX5" fmla="*/ 4849107 w 6095695"/>
              <a:gd name="connsiteY5" fmla="*/ 6857997 h 6857997"/>
              <a:gd name="connsiteX6" fmla="*/ 4253869 w 6095695"/>
              <a:gd name="connsiteY6" fmla="*/ 6857997 h 6857997"/>
              <a:gd name="connsiteX7" fmla="*/ 4409441 w 6095695"/>
              <a:gd name="connsiteY7" fmla="*/ 6719623 h 6857997"/>
              <a:gd name="connsiteX8" fmla="*/ 5679794 w 6095695"/>
              <a:gd name="connsiteY8" fmla="*/ 3718209 h 6857997"/>
              <a:gd name="connsiteX9" fmla="*/ 3591563 w 6095695"/>
              <a:gd name="connsiteY9" fmla="*/ 88079 h 6857997"/>
              <a:gd name="connsiteX10" fmla="*/ 0 w 6095695"/>
              <a:gd name="connsiteY10" fmla="*/ 0 h 6857997"/>
              <a:gd name="connsiteX11" fmla="*/ 3177466 w 6095695"/>
              <a:gd name="connsiteY11" fmla="*/ 0 h 6857997"/>
              <a:gd name="connsiteX12" fmla="*/ 3353291 w 6095695"/>
              <a:gd name="connsiteY12" fmla="*/ 88129 h 6857997"/>
              <a:gd name="connsiteX13" fmla="*/ 5560965 w 6095695"/>
              <a:gd name="connsiteY13" fmla="*/ 3718209 h 6857997"/>
              <a:gd name="connsiteX14" fmla="*/ 4325417 w 6095695"/>
              <a:gd name="connsiteY14" fmla="*/ 6637392 h 6857997"/>
              <a:gd name="connsiteX15" fmla="*/ 4077394 w 6095695"/>
              <a:gd name="connsiteY15" fmla="*/ 6857997 h 6857997"/>
              <a:gd name="connsiteX16" fmla="*/ 0 w 6095695"/>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57" name="Content Placeholder 2">
            <a:extLst>
              <a:ext uri="{FF2B5EF4-FFF2-40B4-BE49-F238E27FC236}">
                <a16:creationId xmlns:a16="http://schemas.microsoft.com/office/drawing/2014/main" id="{01C9093F-6AC9-9731-0159-2F873D509C12}"/>
              </a:ext>
            </a:extLst>
          </p:cNvPr>
          <p:cNvSpPr>
            <a:spLocks noGrp="1"/>
          </p:cNvSpPr>
          <p:nvPr>
            <p:ph idx="1"/>
          </p:nvPr>
        </p:nvSpPr>
        <p:spPr>
          <a:xfrm>
            <a:off x="6386286" y="1414463"/>
            <a:ext cx="4741962" cy="5272417"/>
          </a:xfrm>
        </p:spPr>
        <p:txBody>
          <a:bodyPr>
            <a:normAutofit/>
          </a:bodyPr>
          <a:lstStyle/>
          <a:p>
            <a:r>
              <a:rPr lang="en-US" sz="1800" b="1" dirty="0"/>
              <a:t>Technological Advancements</a:t>
            </a:r>
          </a:p>
          <a:p>
            <a:pPr>
              <a:buFont typeface="+mj-lt"/>
              <a:buAutoNum type="arabicPeriod"/>
            </a:pPr>
            <a:r>
              <a:rPr lang="en-US" sz="1800" b="1" dirty="0"/>
              <a:t>Rapid Technological Changes</a:t>
            </a:r>
            <a:endParaRPr lang="en-US" sz="1800" dirty="0"/>
          </a:p>
          <a:p>
            <a:pPr marL="742950" lvl="1" indent="-285750">
              <a:buFont typeface="+mj-lt"/>
              <a:buAutoNum type="arabicPeriod"/>
            </a:pPr>
            <a:r>
              <a:rPr lang="en-US" b="1" dirty="0"/>
              <a:t>Issue</a:t>
            </a:r>
            <a:r>
              <a:rPr lang="en-US" dirty="0"/>
              <a:t>: Need for continuous workforce retraining.</a:t>
            </a:r>
          </a:p>
          <a:p>
            <a:pPr marL="742950" lvl="1" indent="-285750">
              <a:buFont typeface="+mj-lt"/>
              <a:buAutoNum type="arabicPeriod"/>
            </a:pPr>
            <a:r>
              <a:rPr lang="en-US" b="1" dirty="0"/>
              <a:t>Rationale</a:t>
            </a:r>
            <a:r>
              <a:rPr lang="en-US" dirty="0"/>
              <a:t>: Invest in extensive training initiatives.</a:t>
            </a:r>
          </a:p>
          <a:p>
            <a:pPr>
              <a:buFont typeface="+mj-lt"/>
              <a:buAutoNum type="arabicPeriod"/>
            </a:pPr>
            <a:r>
              <a:rPr lang="en-US" sz="1800" b="1" dirty="0"/>
              <a:t>Increased Automation</a:t>
            </a:r>
            <a:endParaRPr lang="en-US" sz="1800" dirty="0"/>
          </a:p>
          <a:p>
            <a:pPr marL="742950" lvl="1" indent="-285750">
              <a:buFont typeface="+mj-lt"/>
              <a:buAutoNum type="arabicPeriod"/>
            </a:pPr>
            <a:r>
              <a:rPr lang="en-US" b="1" dirty="0"/>
              <a:t>Issue</a:t>
            </a:r>
            <a:r>
              <a:rPr lang="en-US" dirty="0"/>
              <a:t>: Adaptation to new processes and technologies.</a:t>
            </a:r>
          </a:p>
          <a:p>
            <a:pPr marL="742950" lvl="1" indent="-285750">
              <a:buFont typeface="+mj-lt"/>
              <a:buAutoNum type="arabicPeriod"/>
            </a:pPr>
            <a:r>
              <a:rPr lang="en-US" b="1" dirty="0"/>
              <a:t>Rationale</a:t>
            </a:r>
            <a:r>
              <a:rPr lang="en-US" dirty="0"/>
              <a:t>: Emphasize technical proficiency through targeted training.</a:t>
            </a:r>
          </a:p>
          <a:p>
            <a:pPr>
              <a:buFont typeface="+mj-lt"/>
              <a:buAutoNum type="arabicPeriod"/>
            </a:pPr>
            <a:r>
              <a:rPr lang="en-US" sz="1800" b="1" dirty="0"/>
              <a:t>Investment in R&amp;D</a:t>
            </a:r>
            <a:endParaRPr lang="en-US" sz="1800" dirty="0"/>
          </a:p>
          <a:p>
            <a:pPr marL="742950" lvl="1" indent="-285750">
              <a:buFont typeface="+mj-lt"/>
              <a:buAutoNum type="arabicPeriod"/>
            </a:pPr>
            <a:r>
              <a:rPr lang="en-US" b="1" dirty="0"/>
              <a:t>Issue</a:t>
            </a:r>
            <a:r>
              <a:rPr lang="en-US" dirty="0"/>
              <a:t>: Sustaining competitive edge in AI and EVs.</a:t>
            </a:r>
          </a:p>
          <a:p>
            <a:pPr marL="742950" lvl="1" indent="-285750">
              <a:buFont typeface="+mj-lt"/>
              <a:buAutoNum type="arabicPeriod"/>
            </a:pPr>
            <a:r>
              <a:rPr lang="en-US" b="1" dirty="0"/>
              <a:t>Rationale</a:t>
            </a:r>
            <a:r>
              <a:rPr lang="en-US" dirty="0"/>
              <a:t>: Attract and retain top tech talent.</a:t>
            </a:r>
          </a:p>
        </p:txBody>
      </p:sp>
      <p:grpSp>
        <p:nvGrpSpPr>
          <p:cNvPr id="22" name="Group 21">
            <a:extLst>
              <a:ext uri="{FF2B5EF4-FFF2-40B4-BE49-F238E27FC236}">
                <a16:creationId xmlns:a16="http://schemas.microsoft.com/office/drawing/2014/main" id="{D68B9961-F007-40D1-AF51-61B6DE5106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58" name="Oval 57">
              <a:extLst>
                <a:ext uri="{FF2B5EF4-FFF2-40B4-BE49-F238E27FC236}">
                  <a16:creationId xmlns:a16="http://schemas.microsoft.com/office/drawing/2014/main" id="{E9FDF494-C7FB-47DF-BD39-1F65FA5508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endParaRPr lang="en-US"/>
            </a:p>
          </p:txBody>
        </p:sp>
        <p:sp>
          <p:nvSpPr>
            <p:cNvPr id="59" name="Oval 58">
              <a:extLst>
                <a:ext uri="{FF2B5EF4-FFF2-40B4-BE49-F238E27FC236}">
                  <a16:creationId xmlns:a16="http://schemas.microsoft.com/office/drawing/2014/main" id="{3A822E1C-4C1A-4BEE-B19C-0FFB2D57B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a:lstStyle/>
            <a:p>
              <a:endParaRPr lang="en-US"/>
            </a:p>
          </p:txBody>
        </p:sp>
      </p:grpSp>
    </p:spTree>
    <p:extLst>
      <p:ext uri="{BB962C8B-B14F-4D97-AF65-F5344CB8AC3E}">
        <p14:creationId xmlns:p14="http://schemas.microsoft.com/office/powerpoint/2010/main" val="371742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1" name="Rectangle 30">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6" name="Rectangle 25">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4C0974C7-FDCD-7412-A76C-CA4A263E57B7}"/>
              </a:ext>
            </a:extLst>
          </p:cNvPr>
          <p:cNvSpPr>
            <a:spLocks noGrp="1"/>
          </p:cNvSpPr>
          <p:nvPr>
            <p:ph type="title"/>
          </p:nvPr>
        </p:nvSpPr>
        <p:spPr>
          <a:xfrm>
            <a:off x="1069848" y="484632"/>
            <a:ext cx="10058400" cy="1609344"/>
          </a:xfrm>
        </p:spPr>
        <p:txBody>
          <a:bodyPr>
            <a:normAutofit/>
          </a:bodyPr>
          <a:lstStyle/>
          <a:p>
            <a:r>
              <a:rPr lang="en-IN"/>
              <a:t>Environmental Scan</a:t>
            </a:r>
          </a:p>
        </p:txBody>
      </p:sp>
      <p:pic>
        <p:nvPicPr>
          <p:cNvPr id="5" name="Picture 4" descr="A scale of justice on top of books&#10;&#10;Description automatically generated">
            <a:extLst>
              <a:ext uri="{FF2B5EF4-FFF2-40B4-BE49-F238E27FC236}">
                <a16:creationId xmlns:a16="http://schemas.microsoft.com/office/drawing/2014/main" id="{2BCB22BC-D582-A386-543A-4AC05EDDB576}"/>
              </a:ext>
            </a:extLst>
          </p:cNvPr>
          <p:cNvPicPr>
            <a:picLocks noChangeAspect="1"/>
          </p:cNvPicPr>
          <p:nvPr/>
        </p:nvPicPr>
        <p:blipFill>
          <a:blip r:embed="rId4">
            <a:extLst>
              <a:ext uri="{28A0092B-C50C-407E-A947-70E740481C1C}">
                <a14:useLocalDpi xmlns:a14="http://schemas.microsoft.com/office/drawing/2010/main" val="0"/>
              </a:ext>
            </a:extLst>
          </a:blip>
          <a:srcRect l="6531" r="6534" b="3"/>
          <a:stretch/>
        </p:blipFill>
        <p:spPr>
          <a:xfrm>
            <a:off x="1007196" y="2265037"/>
            <a:ext cx="5088800" cy="3907158"/>
          </a:xfrm>
          <a:prstGeom prst="rect">
            <a:avLst/>
          </a:prstGeom>
        </p:spPr>
      </p:pic>
      <p:sp>
        <p:nvSpPr>
          <p:cNvPr id="3" name="Content Placeholder 2">
            <a:extLst>
              <a:ext uri="{FF2B5EF4-FFF2-40B4-BE49-F238E27FC236}">
                <a16:creationId xmlns:a16="http://schemas.microsoft.com/office/drawing/2014/main" id="{01C9093F-6AC9-9731-0159-2F873D509C12}"/>
              </a:ext>
            </a:extLst>
          </p:cNvPr>
          <p:cNvSpPr>
            <a:spLocks noGrp="1"/>
          </p:cNvSpPr>
          <p:nvPr>
            <p:ph idx="1"/>
          </p:nvPr>
        </p:nvSpPr>
        <p:spPr>
          <a:xfrm>
            <a:off x="6496216" y="2320412"/>
            <a:ext cx="4632031" cy="4256594"/>
          </a:xfrm>
        </p:spPr>
        <p:txBody>
          <a:bodyPr anchor="ctr">
            <a:noAutofit/>
          </a:bodyPr>
          <a:lstStyle/>
          <a:p>
            <a:r>
              <a:rPr lang="en-US" sz="1600" b="1" dirty="0"/>
              <a:t>Regulatory and Legal Aspects</a:t>
            </a:r>
          </a:p>
          <a:p>
            <a:pPr>
              <a:buFont typeface="+mj-lt"/>
              <a:buAutoNum type="arabicPeriod"/>
            </a:pPr>
            <a:r>
              <a:rPr lang="en-US" sz="1600" b="1" dirty="0"/>
              <a:t>Environmental Regulations</a:t>
            </a:r>
            <a:endParaRPr lang="en-US" sz="1600" dirty="0"/>
          </a:p>
          <a:p>
            <a:pPr marL="742950" lvl="1" indent="-285750">
              <a:buFont typeface="+mj-lt"/>
              <a:buAutoNum type="arabicPeriod"/>
            </a:pPr>
            <a:r>
              <a:rPr lang="en-US" sz="1600" b="1" dirty="0"/>
              <a:t>Issue</a:t>
            </a:r>
            <a:r>
              <a:rPr lang="en-US" sz="1600" dirty="0"/>
              <a:t>: Impact on products and production processes.</a:t>
            </a:r>
          </a:p>
          <a:p>
            <a:pPr marL="742950" lvl="1" indent="-285750">
              <a:buFont typeface="+mj-lt"/>
              <a:buAutoNum type="arabicPeriod"/>
            </a:pPr>
            <a:r>
              <a:rPr lang="en-US" sz="1600" b="1" dirty="0"/>
              <a:t>Rationale</a:t>
            </a:r>
            <a:r>
              <a:rPr lang="en-US" sz="1600" dirty="0"/>
              <a:t>: Proactive training to ensure compliance.</a:t>
            </a:r>
          </a:p>
          <a:p>
            <a:pPr>
              <a:buFont typeface="+mj-lt"/>
              <a:buAutoNum type="arabicPeriod"/>
            </a:pPr>
            <a:r>
              <a:rPr lang="en-US" sz="1600" b="1" dirty="0"/>
              <a:t>Labor and Employment Regulations</a:t>
            </a:r>
            <a:endParaRPr lang="en-US" sz="1600" dirty="0"/>
          </a:p>
          <a:p>
            <a:pPr marL="742950" lvl="1" indent="-285750">
              <a:buFont typeface="+mj-lt"/>
              <a:buAutoNum type="arabicPeriod"/>
            </a:pPr>
            <a:r>
              <a:rPr lang="en-US" sz="1600" b="1" dirty="0"/>
              <a:t>Issue</a:t>
            </a:r>
            <a:r>
              <a:rPr lang="en-US" sz="1600" dirty="0"/>
              <a:t>: Continuous adaptation required.</a:t>
            </a:r>
          </a:p>
          <a:p>
            <a:pPr marL="742950" lvl="1" indent="-285750">
              <a:buFont typeface="+mj-lt"/>
              <a:buAutoNum type="arabicPeriod"/>
            </a:pPr>
            <a:r>
              <a:rPr lang="en-US" sz="1600" b="1" dirty="0"/>
              <a:t>Rationale</a:t>
            </a:r>
            <a:r>
              <a:rPr lang="en-US" sz="1600" dirty="0"/>
              <a:t>: Stay updated on legislative changes.</a:t>
            </a:r>
          </a:p>
          <a:p>
            <a:pPr>
              <a:buFont typeface="+mj-lt"/>
              <a:buAutoNum type="arabicPeriod"/>
            </a:pPr>
            <a:r>
              <a:rPr lang="en-US" sz="1600" b="1" dirty="0"/>
              <a:t>Tariffs and Trade Regulations</a:t>
            </a:r>
            <a:endParaRPr lang="en-US" sz="1600" dirty="0"/>
          </a:p>
          <a:p>
            <a:pPr marL="742950" lvl="1" indent="-285750">
              <a:buFont typeface="+mj-lt"/>
              <a:buAutoNum type="arabicPeriod"/>
            </a:pPr>
            <a:r>
              <a:rPr lang="en-US" sz="1600" b="1" dirty="0"/>
              <a:t>Issue</a:t>
            </a:r>
            <a:r>
              <a:rPr lang="en-US" sz="1600" dirty="0"/>
              <a:t>: Impact on supply chain and material costs.</a:t>
            </a:r>
          </a:p>
          <a:p>
            <a:pPr marL="742950" lvl="1" indent="-285750">
              <a:buFont typeface="+mj-lt"/>
              <a:buAutoNum type="arabicPeriod"/>
            </a:pPr>
            <a:r>
              <a:rPr lang="en-US" sz="1600" b="1" dirty="0"/>
              <a:t>Rationale</a:t>
            </a:r>
            <a:r>
              <a:rPr lang="en-US" sz="1600" dirty="0"/>
              <a:t>: Develop contingency plans and strategic sourcing.</a:t>
            </a:r>
          </a:p>
        </p:txBody>
      </p:sp>
      <p:sp>
        <p:nvSpPr>
          <p:cNvPr id="28" name="Oval 27">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0" name="Oval 29">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017972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6" name="Rectangle 55">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8" name="Rectangle 57">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23A3552-C43D-FA7C-D2A2-0475210F2149}"/>
              </a:ext>
            </a:extLst>
          </p:cNvPr>
          <p:cNvSpPr>
            <a:spLocks noGrp="1"/>
          </p:cNvSpPr>
          <p:nvPr>
            <p:ph type="title"/>
          </p:nvPr>
        </p:nvSpPr>
        <p:spPr>
          <a:xfrm>
            <a:off x="1069848" y="484632"/>
            <a:ext cx="10058400" cy="1609344"/>
          </a:xfrm>
        </p:spPr>
        <p:txBody>
          <a:bodyPr>
            <a:normAutofit/>
          </a:bodyPr>
          <a:lstStyle/>
          <a:p>
            <a:br>
              <a:rPr lang="en-US" sz="3400"/>
            </a:br>
            <a:r>
              <a:rPr lang="en-US" sz="3400"/>
              <a:t>SWOT Analysis for Honda Canada</a:t>
            </a:r>
            <a:br>
              <a:rPr lang="en-US" sz="3400"/>
            </a:br>
            <a:endParaRPr lang="en-IN" sz="3400"/>
          </a:p>
        </p:txBody>
      </p:sp>
      <p:pic>
        <p:nvPicPr>
          <p:cNvPr id="18" name="Picture 17">
            <a:extLst>
              <a:ext uri="{FF2B5EF4-FFF2-40B4-BE49-F238E27FC236}">
                <a16:creationId xmlns:a16="http://schemas.microsoft.com/office/drawing/2014/main" id="{30D588D1-E51B-D3BB-5A1B-330F6A511157}"/>
              </a:ext>
            </a:extLst>
          </p:cNvPr>
          <p:cNvPicPr>
            <a:picLocks noChangeAspect="1"/>
          </p:cNvPicPr>
          <p:nvPr/>
        </p:nvPicPr>
        <p:blipFill>
          <a:blip r:embed="rId4">
            <a:extLst>
              <a:ext uri="{28A0092B-C50C-407E-A947-70E740481C1C}">
                <a14:useLocalDpi xmlns:a14="http://schemas.microsoft.com/office/drawing/2010/main" val="0"/>
              </a:ext>
            </a:extLst>
          </a:blip>
          <a:srcRect l="11920" r="14817" b="-1"/>
          <a:stretch/>
        </p:blipFill>
        <p:spPr>
          <a:xfrm>
            <a:off x="1007196" y="2265037"/>
            <a:ext cx="5088800" cy="3907158"/>
          </a:xfrm>
          <a:prstGeom prst="rect">
            <a:avLst/>
          </a:prstGeom>
        </p:spPr>
      </p:pic>
      <p:sp>
        <p:nvSpPr>
          <p:cNvPr id="3" name="Content Placeholder 2">
            <a:extLst>
              <a:ext uri="{FF2B5EF4-FFF2-40B4-BE49-F238E27FC236}">
                <a16:creationId xmlns:a16="http://schemas.microsoft.com/office/drawing/2014/main" id="{A22232E9-3121-5E05-D5EE-1F3AB87DF0F9}"/>
              </a:ext>
            </a:extLst>
          </p:cNvPr>
          <p:cNvSpPr>
            <a:spLocks noGrp="1"/>
          </p:cNvSpPr>
          <p:nvPr>
            <p:ph idx="1"/>
          </p:nvPr>
        </p:nvSpPr>
        <p:spPr>
          <a:xfrm>
            <a:off x="6496216" y="2320412"/>
            <a:ext cx="4632031" cy="3851787"/>
          </a:xfrm>
        </p:spPr>
        <p:txBody>
          <a:bodyPr anchor="ctr">
            <a:normAutofit/>
          </a:bodyPr>
          <a:lstStyle/>
          <a:p>
            <a:r>
              <a:rPr lang="en-US" b="1" dirty="0"/>
              <a:t>Strengths</a:t>
            </a:r>
          </a:p>
          <a:p>
            <a:pPr>
              <a:buFont typeface="+mj-lt"/>
              <a:buAutoNum type="arabicPeriod"/>
            </a:pPr>
            <a:r>
              <a:rPr lang="en-US" sz="1700" b="1" dirty="0"/>
              <a:t>High Brand Reputation and Customer Loyalty</a:t>
            </a:r>
            <a:endParaRPr lang="en-US" sz="1700" dirty="0"/>
          </a:p>
          <a:p>
            <a:pPr marL="742950" lvl="1" indent="-285750">
              <a:buFont typeface="+mj-lt"/>
              <a:buAutoNum type="arabicPeriod"/>
            </a:pPr>
            <a:r>
              <a:rPr lang="en-US" sz="1700" b="1" dirty="0"/>
              <a:t>Rationale</a:t>
            </a:r>
            <a:r>
              <a:rPr lang="en-US" sz="1700" dirty="0"/>
              <a:t>: Sustains sales even in tough markets.</a:t>
            </a:r>
          </a:p>
          <a:p>
            <a:pPr>
              <a:buFont typeface="+mj-lt"/>
              <a:buAutoNum type="arabicPeriod"/>
            </a:pPr>
            <a:r>
              <a:rPr lang="en-US" sz="1700" b="1" dirty="0"/>
              <a:t>Developed Online Presence</a:t>
            </a:r>
            <a:endParaRPr lang="en-US" sz="1700" dirty="0"/>
          </a:p>
          <a:p>
            <a:pPr marL="742950" lvl="1" indent="-285750">
              <a:buFont typeface="+mj-lt"/>
              <a:buAutoNum type="arabicPeriod"/>
            </a:pPr>
            <a:r>
              <a:rPr lang="en-US" sz="1700" b="1" dirty="0"/>
              <a:t>Rationale</a:t>
            </a:r>
            <a:r>
              <a:rPr lang="en-US" sz="1700" dirty="0"/>
              <a:t>: Enhances customer experience and satisfaction.</a:t>
            </a:r>
          </a:p>
          <a:p>
            <a:pPr>
              <a:buFont typeface="+mj-lt"/>
              <a:buAutoNum type="arabicPeriod"/>
            </a:pPr>
            <a:r>
              <a:rPr lang="en-US" sz="1700" b="1" dirty="0"/>
              <a:t>Innovation and Advanced Manufacturing</a:t>
            </a:r>
            <a:endParaRPr lang="en-US" sz="1700" dirty="0"/>
          </a:p>
          <a:p>
            <a:pPr marL="742950" lvl="1" indent="-285750">
              <a:buFont typeface="+mj-lt"/>
              <a:buAutoNum type="arabicPeriod"/>
            </a:pPr>
            <a:r>
              <a:rPr lang="en-US" sz="1700" b="1" dirty="0"/>
              <a:t>Rationale</a:t>
            </a:r>
            <a:r>
              <a:rPr lang="en-US" sz="1700" dirty="0"/>
              <a:t>: Meets demand for electric and hybrid cars.</a:t>
            </a:r>
          </a:p>
        </p:txBody>
      </p:sp>
      <p:sp>
        <p:nvSpPr>
          <p:cNvPr id="60" name="Oval 59">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62" name="Oval 61">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226948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62E11DD-B54B-4751-9C17-39DAF9EF4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3A3552-C43D-FA7C-D2A2-0475210F2149}"/>
              </a:ext>
            </a:extLst>
          </p:cNvPr>
          <p:cNvSpPr>
            <a:spLocks noGrp="1"/>
          </p:cNvSpPr>
          <p:nvPr>
            <p:ph type="title"/>
          </p:nvPr>
        </p:nvSpPr>
        <p:spPr>
          <a:xfrm>
            <a:off x="382280" y="484632"/>
            <a:ext cx="6743844" cy="1609344"/>
          </a:xfrm>
        </p:spPr>
        <p:txBody>
          <a:bodyPr>
            <a:normAutofit/>
          </a:bodyPr>
          <a:lstStyle/>
          <a:p>
            <a:br>
              <a:rPr lang="en-US" sz="3400"/>
            </a:br>
            <a:r>
              <a:rPr lang="en-US" sz="3400"/>
              <a:t>SWOT Analysis for Honda Canada</a:t>
            </a:r>
            <a:br>
              <a:rPr lang="en-US" sz="3400"/>
            </a:br>
            <a:endParaRPr lang="en-IN" sz="3400"/>
          </a:p>
        </p:txBody>
      </p:sp>
      <p:sp>
        <p:nvSpPr>
          <p:cNvPr id="3" name="Content Placeholder 2">
            <a:extLst>
              <a:ext uri="{FF2B5EF4-FFF2-40B4-BE49-F238E27FC236}">
                <a16:creationId xmlns:a16="http://schemas.microsoft.com/office/drawing/2014/main" id="{A22232E9-3121-5E05-D5EE-1F3AB87DF0F9}"/>
              </a:ext>
            </a:extLst>
          </p:cNvPr>
          <p:cNvSpPr>
            <a:spLocks noGrp="1"/>
          </p:cNvSpPr>
          <p:nvPr>
            <p:ph idx="1"/>
          </p:nvPr>
        </p:nvSpPr>
        <p:spPr>
          <a:xfrm>
            <a:off x="382279" y="2121408"/>
            <a:ext cx="6743845" cy="4050792"/>
          </a:xfrm>
        </p:spPr>
        <p:txBody>
          <a:bodyPr>
            <a:normAutofit/>
          </a:bodyPr>
          <a:lstStyle/>
          <a:p>
            <a:r>
              <a:rPr lang="en-US" sz="1800" b="1"/>
              <a:t>Weaknesses</a:t>
            </a:r>
          </a:p>
          <a:p>
            <a:pPr>
              <a:buFont typeface="+mj-lt"/>
              <a:buAutoNum type="arabicPeriod"/>
            </a:pPr>
            <a:r>
              <a:rPr lang="en-US" sz="1800" b="1"/>
              <a:t>High Operating Costs</a:t>
            </a:r>
            <a:endParaRPr lang="en-US" sz="1800"/>
          </a:p>
          <a:p>
            <a:pPr marL="742950" lvl="1" indent="-285750">
              <a:buFont typeface="+mj-lt"/>
              <a:buAutoNum type="arabicPeriod"/>
            </a:pPr>
            <a:r>
              <a:rPr lang="en-US" b="1" dirty="0"/>
              <a:t>Rationale</a:t>
            </a:r>
            <a:r>
              <a:rPr lang="en-US" dirty="0"/>
              <a:t>: Requires cost-cutting and efficiency improvements.</a:t>
            </a:r>
          </a:p>
          <a:p>
            <a:pPr>
              <a:buFont typeface="+mj-lt"/>
              <a:buAutoNum type="arabicPeriod"/>
            </a:pPr>
            <a:r>
              <a:rPr lang="en-US" sz="1800" b="1"/>
              <a:t>Dependence on Few Models</a:t>
            </a:r>
            <a:endParaRPr lang="en-US" sz="1800"/>
          </a:p>
          <a:p>
            <a:pPr marL="742950" lvl="1" indent="-285750">
              <a:buFont typeface="+mj-lt"/>
              <a:buAutoNum type="arabicPeriod"/>
            </a:pPr>
            <a:r>
              <a:rPr lang="en-US" b="1" dirty="0"/>
              <a:t>Rationale</a:t>
            </a:r>
            <a:r>
              <a:rPr lang="en-US" dirty="0"/>
              <a:t>: Diversify product line to reduce market fluctuations.</a:t>
            </a:r>
          </a:p>
          <a:p>
            <a:pPr>
              <a:buFont typeface="+mj-lt"/>
              <a:buAutoNum type="arabicPeriod"/>
            </a:pPr>
            <a:r>
              <a:rPr lang="en-US" sz="1800" b="1"/>
              <a:t>Challenges in Rapid Adaptation</a:t>
            </a:r>
            <a:endParaRPr lang="en-US" sz="1800"/>
          </a:p>
          <a:p>
            <a:pPr marL="742950" lvl="1" indent="-285750">
              <a:buFont typeface="+mj-lt"/>
              <a:buAutoNum type="arabicPeriod"/>
            </a:pPr>
            <a:r>
              <a:rPr lang="en-US" b="1" dirty="0"/>
              <a:t>Rationale</a:t>
            </a:r>
            <a:r>
              <a:rPr lang="en-US" dirty="0"/>
              <a:t>: Improve organizational agility.</a:t>
            </a:r>
          </a:p>
          <a:p>
            <a:pPr marL="0" indent="0">
              <a:buNone/>
            </a:pPr>
            <a:endParaRPr lang="en-US" sz="1800"/>
          </a:p>
        </p:txBody>
      </p:sp>
      <p:pic>
        <p:nvPicPr>
          <p:cNvPr id="26" name="Picture 25" descr="Magnifying glass showing decling performance">
            <a:extLst>
              <a:ext uri="{FF2B5EF4-FFF2-40B4-BE49-F238E27FC236}">
                <a16:creationId xmlns:a16="http://schemas.microsoft.com/office/drawing/2014/main" id="{0210780F-216A-0A2E-404C-90AE6E846558}"/>
              </a:ext>
            </a:extLst>
          </p:cNvPr>
          <p:cNvPicPr>
            <a:picLocks noChangeAspect="1"/>
          </p:cNvPicPr>
          <p:nvPr/>
        </p:nvPicPr>
        <p:blipFill>
          <a:blip r:embed="rId4"/>
          <a:srcRect l="12104" r="42668" b="-1"/>
          <a:stretch/>
        </p:blipFill>
        <p:spPr>
          <a:xfrm>
            <a:off x="7545274" y="10"/>
            <a:ext cx="4646726" cy="6857990"/>
          </a:xfrm>
          <a:prstGeom prst="rect">
            <a:avLst/>
          </a:prstGeom>
        </p:spPr>
      </p:pic>
      <p:grpSp>
        <p:nvGrpSpPr>
          <p:cNvPr id="27" name="Group 26">
            <a:extLst>
              <a:ext uri="{FF2B5EF4-FFF2-40B4-BE49-F238E27FC236}">
                <a16:creationId xmlns:a16="http://schemas.microsoft.com/office/drawing/2014/main" id="{B55DE4E1-F219-45A4-96D9-9A86D0E4DB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8" name="Oval 27">
              <a:extLst>
                <a:ext uri="{FF2B5EF4-FFF2-40B4-BE49-F238E27FC236}">
                  <a16:creationId xmlns:a16="http://schemas.microsoft.com/office/drawing/2014/main" id="{3601C3FF-4A5D-437C-B3DB-A53B99D30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9" name="Oval 28">
              <a:extLst>
                <a:ext uri="{FF2B5EF4-FFF2-40B4-BE49-F238E27FC236}">
                  <a16:creationId xmlns:a16="http://schemas.microsoft.com/office/drawing/2014/main" id="{61B1BDC9-B583-4F65-8FE9-E2CBE71D93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40197156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1060</TotalTime>
  <Words>1189</Words>
  <Application>Microsoft Macintosh PowerPoint</Application>
  <PresentationFormat>Widescreen</PresentationFormat>
  <Paragraphs>144</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Calibri</vt:lpstr>
      <vt:lpstr>Rockwell</vt:lpstr>
      <vt:lpstr>Rockwell Condensed</vt:lpstr>
      <vt:lpstr>Rockwell Extra Bold</vt:lpstr>
      <vt:lpstr>Times New Roman</vt:lpstr>
      <vt:lpstr>Wingdings</vt:lpstr>
      <vt:lpstr>Wood Type</vt:lpstr>
      <vt:lpstr>HONDA Canada  </vt:lpstr>
      <vt:lpstr>Company overview</vt:lpstr>
      <vt:lpstr>Company description</vt:lpstr>
      <vt:lpstr>Mission, vision and value</vt:lpstr>
      <vt:lpstr>Environmental Scan</vt:lpstr>
      <vt:lpstr>Environmental Scan</vt:lpstr>
      <vt:lpstr>Environmental Scan</vt:lpstr>
      <vt:lpstr> SWOT Analysis for Honda Canada </vt:lpstr>
      <vt:lpstr> SWOT Analysis for Honda Canada </vt:lpstr>
      <vt:lpstr> SWOT Analysis for Honda Canada </vt:lpstr>
      <vt:lpstr> SWOT Analysis for Honda Canada </vt:lpstr>
      <vt:lpstr>HR Strategy Priorities </vt:lpstr>
      <vt:lpstr>Action plan</vt:lpstr>
      <vt:lpstr>Action plan</vt:lpstr>
      <vt:lpstr>Action plan</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manpreet kaur</dc:creator>
  <cp:lastModifiedBy>Gurwinder Singh Gurwinder Singh</cp:lastModifiedBy>
  <cp:revision>11</cp:revision>
  <dcterms:created xsi:type="dcterms:W3CDTF">2024-07-29T02:28:33Z</dcterms:created>
  <dcterms:modified xsi:type="dcterms:W3CDTF">2024-07-30T16:05:31Z</dcterms:modified>
</cp:coreProperties>
</file>